
<file path=[Content_Types].xml><?xml version="1.0" encoding="utf-8"?>
<Types xmlns="http://schemas.openxmlformats.org/package/2006/content-types">
  <Override PartName="/customXml/itemProps35.xml" ContentType="application/vnd.openxmlformats-officedocument.customXmlProperties+xml"/>
  <Override PartName="/customXml/itemProps53.xml" ContentType="application/vnd.openxmlformats-officedocument.customXmlProperties+xml"/>
  <Override PartName="/ppt/notesSlides/notesSlide2.xml" ContentType="application/vnd.openxmlformats-officedocument.presentationml.notesSlide+xml"/>
  <Override PartName="/customXml/itemProps1.xml" ContentType="application/vnd.openxmlformats-officedocument.customXmlProperties+xml"/>
  <Override PartName="/customXml/itemProps13.xml" ContentType="application/vnd.openxmlformats-officedocument.customXmlProperties+xml"/>
  <Override PartName="/customXml/itemProps24.xml" ContentType="application/vnd.openxmlformats-officedocument.customXmlProperties+xml"/>
  <Override PartName="/customXml/itemProps42.xml" ContentType="application/vnd.openxmlformats-officedocument.customXmlProperties+xml"/>
  <Override PartName="/customXml/itemProps60.xml" ContentType="application/vnd.openxmlformats-officedocument.customXmlProperties+xml"/>
  <Override PartName="/customXml/itemProps7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customXml/itemProps31.xml" ContentType="application/vnd.openxmlformats-officedocument.customXmlProperties+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customXml/itemProps20.xml" ContentType="application/vnd.openxmlformats-officedocument.customXmlProperties+xml"/>
  <Override PartName="/ppt/slides/slide14.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customXml/itemProps69.xml" ContentType="application/vnd.openxmlformats-officedocument.customXmlProperties+xml"/>
  <Override PartName="/ppt/notesSlides/notesSlide12.xml" ContentType="application/vnd.openxmlformats-officedocument.presentationml.notesSlide+xml"/>
  <Override PartName="/customXml/itemProps6.xml" ContentType="application/vnd.openxmlformats-officedocument.customXmlProperties+xml"/>
  <Override PartName="/customXml/itemProps29.xml" ContentType="application/vnd.openxmlformats-officedocument.customXmlProperties+xml"/>
  <Override PartName="/customXml/itemProps58.xml" ContentType="application/vnd.openxmlformats-officedocument.customXmlProperties+xml"/>
  <Override PartName="/customXml/itemProps76.xml" ContentType="application/vnd.openxmlformats-officedocument.customXmlProperties+xml"/>
  <Override PartName="/ppt/notesSlides/notesSlide7.xml" ContentType="application/vnd.openxmlformats-officedocument.presentationml.notesSlide+xml"/>
  <Override PartName="/customXml/itemProps18.xml" ContentType="application/vnd.openxmlformats-officedocument.customXmlProperties+xml"/>
  <Override PartName="/customXml/itemProps36.xml" ContentType="application/vnd.openxmlformats-officedocument.customXmlProperties+xml"/>
  <Override PartName="/customXml/itemProps47.xml" ContentType="application/vnd.openxmlformats-officedocument.customXmlProperties+xml"/>
  <Override PartName="/customXml/itemProps65.xml" ContentType="application/vnd.openxmlformats-officedocument.customXmlProperties+xml"/>
  <Override PartName="/ppt/slides/slide9.xml" ContentType="application/vnd.openxmlformats-officedocument.presentationml.slide+xml"/>
  <Override PartName="/ppt/viewProps.xml" ContentType="application/vnd.openxmlformats-officedocument.presentationml.viewProps+xml"/>
  <Override PartName="/customXml/itemProps2.xml" ContentType="application/vnd.openxmlformats-officedocument.customXmlProperties+xml"/>
  <Override PartName="/customXml/itemProps25.xml" ContentType="application/vnd.openxmlformats-officedocument.customXmlProperties+xml"/>
  <Override PartName="/customXml/itemProps54.xml" ContentType="application/vnd.openxmlformats-officedocument.customXmlProperties+xml"/>
  <Override PartName="/customXml/itemProps7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Override PartName="/customXml/itemProps14.xml" ContentType="application/vnd.openxmlformats-officedocument.customXmlProperties+xml"/>
  <Override PartName="/customXml/itemProps23.xml" ContentType="application/vnd.openxmlformats-officedocument.customXmlProperties+xml"/>
  <Override PartName="/customXml/itemProps32.xml" ContentType="application/vnd.openxmlformats-officedocument.customXmlProperties+xml"/>
  <Override PartName="/customXml/itemProps41.xml" ContentType="application/vnd.openxmlformats-officedocument.customXmlProperties+xml"/>
  <Override PartName="/customXml/itemProps43.xml" ContentType="application/vnd.openxmlformats-officedocument.customXmlProperties+xml"/>
  <Override PartName="/customXml/itemProps52.xml" ContentType="application/vnd.openxmlformats-officedocument.customXmlProperties+xml"/>
  <Override PartName="/customXml/itemProps61.xml" ContentType="application/vnd.openxmlformats-officedocument.customXmlProperties+xml"/>
  <Override PartName="/customXml/itemProps70.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rawings/drawing1.xml" ContentType="application/vnd.openxmlformats-officedocument.drawingml.chartshapes+xml"/>
  <Override PartName="/ppt/notesSlides/notesSlide19.xml" ContentType="application/vnd.openxmlformats-officedocument.presentationml.notesSlide+xml"/>
  <Override PartName="/customXml/itemProps12.xml" ContentType="application/vnd.openxmlformats-officedocument.customXmlProperties+xml"/>
  <Override PartName="/customXml/itemProps21.xml" ContentType="application/vnd.openxmlformats-officedocument.customXmlProperties+xml"/>
  <Override PartName="/customXml/itemProps30.xml" ContentType="application/vnd.openxmlformats-officedocument.customXmlProperties+xml"/>
  <Override PartName="/customXml/itemProps50.xml" ContentType="application/vnd.openxmlformats-officedocument.customXmlPropertie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customXml/itemProps10.xml" ContentType="application/vnd.openxmlformats-officedocument.customXmlProperties+xml"/>
  <Override PartName="/ppt/slides/slide13.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customXml/itemProps9.xml" ContentType="application/vnd.openxmlformats-officedocument.customXmlProperties+xml"/>
  <Override PartName="/customXml/itemProps59.xml" ContentType="application/vnd.openxmlformats-officedocument.customXmlProperties+xml"/>
  <Override PartName="/customXml/itemProps79.xml" ContentType="application/vnd.openxmlformats-officedocument.customXml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customXml/itemProps7.xml" ContentType="application/vnd.openxmlformats-officedocument.customXmlProperties+xml"/>
  <Override PartName="/customXml/itemProps39.xml" ContentType="application/vnd.openxmlformats-officedocument.customXmlProperties+xml"/>
  <Override PartName="/customXml/itemProps48.xml" ContentType="application/vnd.openxmlformats-officedocument.customXmlProperties+xml"/>
  <Override PartName="/customXml/itemProps57.xml" ContentType="application/vnd.openxmlformats-officedocument.customXmlProperties+xml"/>
  <Override PartName="/customXml/itemProps68.xml" ContentType="application/vnd.openxmlformats-officedocument.customXmlProperties+xml"/>
  <Override PartName="/customXml/itemProps77.xml" ContentType="application/vnd.openxmlformats-officedocument.customXmlProperties+xml"/>
  <Override PartName="/ppt/notesSlides/notesSlide6.xml" ContentType="application/vnd.openxmlformats-officedocument.presentationml.notesSlide+xml"/>
  <Override PartName="/customXml/itemProps5.xml" ContentType="application/vnd.openxmlformats-officedocument.customXmlProperties+xml"/>
  <Override PartName="/customXml/itemProps17.xml" ContentType="application/vnd.openxmlformats-officedocument.customXmlProperties+xml"/>
  <Override PartName="/customXml/itemProps19.xml" ContentType="application/vnd.openxmlformats-officedocument.customXmlProperties+xml"/>
  <Override PartName="/customXml/itemProps28.xml" ContentType="application/vnd.openxmlformats-officedocument.customXmlProperties+xml"/>
  <Override PartName="/customXml/itemProps37.xml" ContentType="application/vnd.openxmlformats-officedocument.customXmlProperties+xml"/>
  <Override PartName="/customXml/itemProps46.xml" ContentType="application/vnd.openxmlformats-officedocument.customXmlProperties+xml"/>
  <Override PartName="/customXml/itemProps55.xml" ContentType="application/vnd.openxmlformats-officedocument.customXmlProperties+xml"/>
  <Override PartName="/customXml/itemProps64.xml" ContentType="application/vnd.openxmlformats-officedocument.customXmlProperties+xml"/>
  <Override PartName="/customXml/itemProps66.xml" ContentType="application/vnd.openxmlformats-officedocument.customXmlProperties+xml"/>
  <Override PartName="/customXml/itemProps75.xml" ContentType="application/vnd.openxmlformats-officedocument.customXmlProperties+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customXml/itemProps15.xml" ContentType="application/vnd.openxmlformats-officedocument.customXmlProperties+xml"/>
  <Override PartName="/customXml/itemProps26.xml" ContentType="application/vnd.openxmlformats-officedocument.customXmlProperties+xml"/>
  <Override PartName="/customXml/itemProps44.xml" ContentType="application/vnd.openxmlformats-officedocument.customXmlProperties+xml"/>
  <Override PartName="/customXml/itemProps62.xml" ContentType="application/vnd.openxmlformats-officedocument.customXmlProperties+xml"/>
  <Override PartName="/customXml/itemProps7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customXml/itemProps33.xml" ContentType="application/vnd.openxmlformats-officedocument.customXmlProperties+xml"/>
  <Override PartName="/customXml/itemProps51.xml" ContentType="application/vnd.openxmlformats-officedocument.customXmlProperties+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customXml/itemProps11.xml" ContentType="application/vnd.openxmlformats-officedocument.customXmlProperties+xml"/>
  <Override PartName="/customXml/itemProps22.xml" ContentType="application/vnd.openxmlformats-officedocument.customXmlProperties+xml"/>
  <Override PartName="/customXml/itemProps40.xml" ContentType="application/vnd.openxmlformats-officedocument.customXmlProperties+xml"/>
  <Override PartName="/ppt/slides/slide2.xml" ContentType="application/vnd.openxmlformats-officedocument.presentationml.slide+xml"/>
  <Override PartName="/ppt/slides/slide16.xml" ContentType="application/vnd.openxmlformats-officedocument.presentationml.slide+xml"/>
  <Override PartName="/ppt/notesSlides/notesSlide18.xml" ContentType="application/vnd.openxmlformats-officedocument.presentationml.notesSlide+xml"/>
  <Default Extension="rels" ContentType="application/vnd.openxmlformats-package.relationships+xml"/>
  <Override PartName="/ppt/slides/slide12.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customXml/itemProps8.xml" ContentType="application/vnd.openxmlformats-officedocument.customXmlProperties+xml"/>
  <Override PartName="/customXml/itemProps78.xml" ContentType="application/vnd.openxmlformats-officedocument.customXmlProperties+xml"/>
  <Override PartName="/ppt/commentAuthors.xml" ContentType="application/vnd.openxmlformats-officedocument.presentationml.commentAuthors+xml"/>
  <Override PartName="/ppt/notesSlides/notesSlide9.xml" ContentType="application/vnd.openxmlformats-officedocument.presentationml.notesSlide+xml"/>
  <Override PartName="/customXml/itemProps38.xml" ContentType="application/vnd.openxmlformats-officedocument.customXmlProperties+xml"/>
  <Override PartName="/customXml/itemProps49.xml" ContentType="application/vnd.openxmlformats-officedocument.customXmlProperties+xml"/>
  <Override PartName="/customXml/itemProps67.xml" ContentType="application/vnd.openxmlformats-officedocument.customXmlProperties+xml"/>
  <Override PartName="/ppt/notesSlides/notesSlide10.xml" ContentType="application/vnd.openxmlformats-officedocument.presentationml.notesSlide+xml"/>
  <Override PartName="/customXml/itemProps4.xml" ContentType="application/vnd.openxmlformats-officedocument.customXmlProperties+xml"/>
  <Override PartName="/customXml/itemProps27.xml" ContentType="application/vnd.openxmlformats-officedocument.customXmlProperties+xml"/>
  <Override PartName="/customXml/itemProps56.xml" ContentType="application/vnd.openxmlformats-officedocument.customXmlProperties+xml"/>
  <Override PartName="/customXml/itemProps74.xml" ContentType="application/vnd.openxmlformats-officedocument.customXmlProperties+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customXml/itemProps16.xml" ContentType="application/vnd.openxmlformats-officedocument.customXmlProperties+xml"/>
  <Override PartName="/customXml/itemProps34.xml" ContentType="application/vnd.openxmlformats-officedocument.customXmlProperties+xml"/>
  <Override PartName="/customXml/itemProps45.xml" ContentType="application/vnd.openxmlformats-officedocument.customXmlProperties+xml"/>
  <Override PartName="/customXml/itemProps63.xml" ContentType="application/vnd.openxmlformats-officedocument.customXmlProperties+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80"/>
  </p:sldMasterIdLst>
  <p:notesMasterIdLst>
    <p:notesMasterId r:id="rId102"/>
  </p:notesMasterIdLst>
  <p:sldIdLst>
    <p:sldId id="316" r:id="rId81"/>
    <p:sldId id="312" r:id="rId82"/>
    <p:sldId id="258" r:id="rId83"/>
    <p:sldId id="290" r:id="rId84"/>
    <p:sldId id="259" r:id="rId85"/>
    <p:sldId id="314" r:id="rId86"/>
    <p:sldId id="272" r:id="rId87"/>
    <p:sldId id="332" r:id="rId88"/>
    <p:sldId id="323" r:id="rId89"/>
    <p:sldId id="317" r:id="rId90"/>
    <p:sldId id="318" r:id="rId91"/>
    <p:sldId id="319" r:id="rId92"/>
    <p:sldId id="320" r:id="rId93"/>
    <p:sldId id="321" r:id="rId94"/>
    <p:sldId id="322" r:id="rId95"/>
    <p:sldId id="324" r:id="rId96"/>
    <p:sldId id="326" r:id="rId97"/>
    <p:sldId id="328" r:id="rId98"/>
    <p:sldId id="329" r:id="rId99"/>
    <p:sldId id="330" r:id="rId100"/>
    <p:sldId id="331" r:id="rId101"/>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 uri="{2D200454-40CA-4A62-9FC3-DE9A4176ACB9}">
      <p15:notes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accarello, Cheryl" initials="VC" lastIdx="8" clrIdx="0">
    <p:extLst>
      <p:ext uri="{19B8F6BF-5375-455C-9EA6-DF929625EA0E}">
        <p15:presenceInfo xmlns="" xmlns:p15="http://schemas.microsoft.com/office/powerpoint/2012/main" userId="S-1-5-21-2982660134-4255240162-3086778697-12758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714209"/>
    <a:srgbClr val="404040"/>
    <a:srgbClr val="ED7D31"/>
    <a:srgbClr val="FFFFFF"/>
    <a:srgbClr val="F36F21"/>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99" autoAdjust="0"/>
    <p:restoredTop sz="52609" autoAdjust="0"/>
  </p:normalViewPr>
  <p:slideViewPr>
    <p:cSldViewPr snapToGrid="0">
      <p:cViewPr varScale="1">
        <p:scale>
          <a:sx n="46" d="100"/>
          <a:sy n="46" d="100"/>
        </p:scale>
        <p:origin x="-1842" y="-96"/>
      </p:cViewPr>
      <p:guideLst>
        <p:guide orient="horz" pos="2160"/>
        <p:guide pos="3840"/>
      </p:guideLst>
    </p:cSldViewPr>
  </p:slideViewPr>
  <p:outlineViewPr>
    <p:cViewPr>
      <p:scale>
        <a:sx n="33" d="100"/>
        <a:sy n="33" d="100"/>
      </p:scale>
      <p:origin x="0" y="-8178"/>
    </p:cViewPr>
  </p:outlineViewPr>
  <p:notesTextViewPr>
    <p:cViewPr>
      <p:scale>
        <a:sx n="1" d="1"/>
        <a:sy n="1" d="1"/>
      </p:scale>
      <p:origin x="0" y="0"/>
    </p:cViewPr>
  </p:notesTextViewPr>
  <p:notesViewPr>
    <p:cSldViewPr snapToGrid="0">
      <p:cViewPr varScale="1">
        <p:scale>
          <a:sx n="88" d="100"/>
          <a:sy n="88" d="100"/>
        </p:scale>
        <p:origin x="3822" y="108"/>
      </p:cViewPr>
      <p:guideLst/>
    </p:cSldViewPr>
  </p:notes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customXml" Target="../customXml/item26.xml"/><Relationship Id="rId21" Type="http://schemas.openxmlformats.org/officeDocument/2006/relationships/customXml" Target="../customXml/item21.xml"/><Relationship Id="rId42" Type="http://schemas.openxmlformats.org/officeDocument/2006/relationships/customXml" Target="../customXml/item42.xml"/><Relationship Id="rId47" Type="http://schemas.openxmlformats.org/officeDocument/2006/relationships/customXml" Target="../customXml/item47.xml"/><Relationship Id="rId63" Type="http://schemas.openxmlformats.org/officeDocument/2006/relationships/customXml" Target="../customXml/item63.xml"/><Relationship Id="rId68" Type="http://schemas.openxmlformats.org/officeDocument/2006/relationships/customXml" Target="../customXml/item68.xml"/><Relationship Id="rId84" Type="http://schemas.openxmlformats.org/officeDocument/2006/relationships/slide" Target="slides/slide4.xml"/><Relationship Id="rId89" Type="http://schemas.openxmlformats.org/officeDocument/2006/relationships/slide" Target="slides/slide9.xml"/><Relationship Id="rId7" Type="http://schemas.openxmlformats.org/officeDocument/2006/relationships/customXml" Target="../customXml/item7.xml"/><Relationship Id="rId71" Type="http://schemas.openxmlformats.org/officeDocument/2006/relationships/customXml" Target="../customXml/item71.xml"/><Relationship Id="rId92" Type="http://schemas.openxmlformats.org/officeDocument/2006/relationships/slide" Target="slides/slide12.xml"/><Relationship Id="rId2" Type="http://schemas.openxmlformats.org/officeDocument/2006/relationships/customXml" Target="../customXml/item2.xml"/><Relationship Id="rId16" Type="http://schemas.openxmlformats.org/officeDocument/2006/relationships/customXml" Target="../customXml/item16.xml"/><Relationship Id="rId29" Type="http://schemas.openxmlformats.org/officeDocument/2006/relationships/customXml" Target="../customXml/item29.xml"/><Relationship Id="rId107" Type="http://schemas.openxmlformats.org/officeDocument/2006/relationships/tableStyles" Target="tableStyles.xml"/><Relationship Id="rId11" Type="http://schemas.openxmlformats.org/officeDocument/2006/relationships/customXml" Target="../customXml/item11.xml"/><Relationship Id="rId24" Type="http://schemas.openxmlformats.org/officeDocument/2006/relationships/customXml" Target="../customXml/item24.xml"/><Relationship Id="rId32" Type="http://schemas.openxmlformats.org/officeDocument/2006/relationships/customXml" Target="../customXml/item32.xml"/><Relationship Id="rId37" Type="http://schemas.openxmlformats.org/officeDocument/2006/relationships/customXml" Target="../customXml/item37.xml"/><Relationship Id="rId40" Type="http://schemas.openxmlformats.org/officeDocument/2006/relationships/customXml" Target="../customXml/item40.xml"/><Relationship Id="rId45" Type="http://schemas.openxmlformats.org/officeDocument/2006/relationships/customXml" Target="../customXml/item45.xml"/><Relationship Id="rId53" Type="http://schemas.openxmlformats.org/officeDocument/2006/relationships/customXml" Target="../customXml/item53.xml"/><Relationship Id="rId58" Type="http://schemas.openxmlformats.org/officeDocument/2006/relationships/customXml" Target="../customXml/item58.xml"/><Relationship Id="rId66" Type="http://schemas.openxmlformats.org/officeDocument/2006/relationships/customXml" Target="../customXml/item66.xml"/><Relationship Id="rId74" Type="http://schemas.openxmlformats.org/officeDocument/2006/relationships/customXml" Target="../customXml/item74.xml"/><Relationship Id="rId79" Type="http://schemas.openxmlformats.org/officeDocument/2006/relationships/customXml" Target="../customXml/item79.xml"/><Relationship Id="rId87" Type="http://schemas.openxmlformats.org/officeDocument/2006/relationships/slide" Target="slides/slide7.xml"/><Relationship Id="rId102" Type="http://schemas.openxmlformats.org/officeDocument/2006/relationships/notesMaster" Target="notesMasters/notesMaster1.xml"/><Relationship Id="rId5" Type="http://schemas.openxmlformats.org/officeDocument/2006/relationships/customXml" Target="../customXml/item5.xml"/><Relationship Id="rId61" Type="http://schemas.openxmlformats.org/officeDocument/2006/relationships/customXml" Target="../customXml/item61.xml"/><Relationship Id="rId82" Type="http://schemas.openxmlformats.org/officeDocument/2006/relationships/slide" Target="slides/slide2.xml"/><Relationship Id="rId90" Type="http://schemas.openxmlformats.org/officeDocument/2006/relationships/slide" Target="slides/slide10.xml"/><Relationship Id="rId95" Type="http://schemas.openxmlformats.org/officeDocument/2006/relationships/slide" Target="slides/slide15.xml"/><Relationship Id="rId19" Type="http://schemas.openxmlformats.org/officeDocument/2006/relationships/customXml" Target="../customXml/item19.xml"/><Relationship Id="rId14" Type="http://schemas.openxmlformats.org/officeDocument/2006/relationships/customXml" Target="../customXml/item14.xml"/><Relationship Id="rId22" Type="http://schemas.openxmlformats.org/officeDocument/2006/relationships/customXml" Target="../customXml/item22.xml"/><Relationship Id="rId27" Type="http://schemas.openxmlformats.org/officeDocument/2006/relationships/customXml" Target="../customXml/item27.xml"/><Relationship Id="rId30" Type="http://schemas.openxmlformats.org/officeDocument/2006/relationships/customXml" Target="../customXml/item30.xml"/><Relationship Id="rId35" Type="http://schemas.openxmlformats.org/officeDocument/2006/relationships/customXml" Target="../customXml/item35.xml"/><Relationship Id="rId43" Type="http://schemas.openxmlformats.org/officeDocument/2006/relationships/customXml" Target="../customXml/item43.xml"/><Relationship Id="rId48" Type="http://schemas.openxmlformats.org/officeDocument/2006/relationships/customXml" Target="../customXml/item48.xml"/><Relationship Id="rId56" Type="http://schemas.openxmlformats.org/officeDocument/2006/relationships/customXml" Target="../customXml/item56.xml"/><Relationship Id="rId64" Type="http://schemas.openxmlformats.org/officeDocument/2006/relationships/customXml" Target="../customXml/item64.xml"/><Relationship Id="rId69" Type="http://schemas.openxmlformats.org/officeDocument/2006/relationships/customXml" Target="../customXml/item69.xml"/><Relationship Id="rId77" Type="http://schemas.openxmlformats.org/officeDocument/2006/relationships/customXml" Target="../customXml/item77.xml"/><Relationship Id="rId100" Type="http://schemas.openxmlformats.org/officeDocument/2006/relationships/slide" Target="slides/slide20.xml"/><Relationship Id="rId105" Type="http://schemas.openxmlformats.org/officeDocument/2006/relationships/viewProps" Target="viewProps.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customXml" Target="../customXml/item72.xml"/><Relationship Id="rId80" Type="http://schemas.openxmlformats.org/officeDocument/2006/relationships/slideMaster" Target="slideMasters/slideMaster1.xml"/><Relationship Id="rId85" Type="http://schemas.openxmlformats.org/officeDocument/2006/relationships/slide" Target="slides/slide5.xml"/><Relationship Id="rId93" Type="http://schemas.openxmlformats.org/officeDocument/2006/relationships/slide" Target="slides/slide13.xml"/><Relationship Id="rId98" Type="http://schemas.openxmlformats.org/officeDocument/2006/relationships/slide" Target="slides/slide18.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customXml" Target="../customXml/item25.xml"/><Relationship Id="rId33" Type="http://schemas.openxmlformats.org/officeDocument/2006/relationships/customXml" Target="../customXml/item33.xml"/><Relationship Id="rId38" Type="http://schemas.openxmlformats.org/officeDocument/2006/relationships/customXml" Target="../customXml/item38.xml"/><Relationship Id="rId46" Type="http://schemas.openxmlformats.org/officeDocument/2006/relationships/customXml" Target="../customXml/item46.xml"/><Relationship Id="rId59" Type="http://schemas.openxmlformats.org/officeDocument/2006/relationships/customXml" Target="../customXml/item59.xml"/><Relationship Id="rId67" Type="http://schemas.openxmlformats.org/officeDocument/2006/relationships/customXml" Target="../customXml/item67.xml"/><Relationship Id="rId103" Type="http://schemas.openxmlformats.org/officeDocument/2006/relationships/commentAuthors" Target="commentAuthors.xml"/><Relationship Id="rId20" Type="http://schemas.openxmlformats.org/officeDocument/2006/relationships/customXml" Target="../customXml/item20.xml"/><Relationship Id="rId41" Type="http://schemas.openxmlformats.org/officeDocument/2006/relationships/customXml" Target="../customXml/item41.xml"/><Relationship Id="rId54" Type="http://schemas.openxmlformats.org/officeDocument/2006/relationships/customXml" Target="../customXml/item54.xml"/><Relationship Id="rId62" Type="http://schemas.openxmlformats.org/officeDocument/2006/relationships/customXml" Target="../customXml/item62.xml"/><Relationship Id="rId70" Type="http://schemas.openxmlformats.org/officeDocument/2006/relationships/customXml" Target="../customXml/item70.xml"/><Relationship Id="rId75" Type="http://schemas.openxmlformats.org/officeDocument/2006/relationships/customXml" Target="../customXml/item75.xml"/><Relationship Id="rId83" Type="http://schemas.openxmlformats.org/officeDocument/2006/relationships/slide" Target="slides/slide3.xml"/><Relationship Id="rId88" Type="http://schemas.openxmlformats.org/officeDocument/2006/relationships/slide" Target="slides/slide8.xml"/><Relationship Id="rId91" Type="http://schemas.openxmlformats.org/officeDocument/2006/relationships/slide" Target="slides/slide11.xml"/><Relationship Id="rId96"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customXml" Target="../customXml/item28.xml"/><Relationship Id="rId36" Type="http://schemas.openxmlformats.org/officeDocument/2006/relationships/customXml" Target="../customXml/item36.xml"/><Relationship Id="rId49" Type="http://schemas.openxmlformats.org/officeDocument/2006/relationships/customXml" Target="../customXml/item49.xml"/><Relationship Id="rId57" Type="http://schemas.openxmlformats.org/officeDocument/2006/relationships/customXml" Target="../customXml/item57.xml"/><Relationship Id="rId106" Type="http://schemas.openxmlformats.org/officeDocument/2006/relationships/theme" Target="theme/theme1.xml"/><Relationship Id="rId10" Type="http://schemas.openxmlformats.org/officeDocument/2006/relationships/customXml" Target="../customXml/item10.xml"/><Relationship Id="rId31" Type="http://schemas.openxmlformats.org/officeDocument/2006/relationships/customXml" Target="../customXml/item31.xml"/><Relationship Id="rId44" Type="http://schemas.openxmlformats.org/officeDocument/2006/relationships/customXml" Target="../customXml/item44.xml"/><Relationship Id="rId52" Type="http://schemas.openxmlformats.org/officeDocument/2006/relationships/customXml" Target="../customXml/item52.xml"/><Relationship Id="rId60" Type="http://schemas.openxmlformats.org/officeDocument/2006/relationships/customXml" Target="../customXml/item60.xml"/><Relationship Id="rId65" Type="http://schemas.openxmlformats.org/officeDocument/2006/relationships/customXml" Target="../customXml/item65.xml"/><Relationship Id="rId73" Type="http://schemas.openxmlformats.org/officeDocument/2006/relationships/customXml" Target="../customXml/item73.xml"/><Relationship Id="rId78" Type="http://schemas.openxmlformats.org/officeDocument/2006/relationships/customXml" Target="../customXml/item78.xml"/><Relationship Id="rId81" Type="http://schemas.openxmlformats.org/officeDocument/2006/relationships/slide" Target="slides/slide1.xml"/><Relationship Id="rId86" Type="http://schemas.openxmlformats.org/officeDocument/2006/relationships/slide" Target="slides/slide6.xml"/><Relationship Id="rId94" Type="http://schemas.openxmlformats.org/officeDocument/2006/relationships/slide" Target="slides/slide14.xml"/><Relationship Id="rId99" Type="http://schemas.openxmlformats.org/officeDocument/2006/relationships/slide" Target="slides/slide19.xml"/><Relationship Id="rId101" Type="http://schemas.openxmlformats.org/officeDocument/2006/relationships/slide" Target="slides/slide21.xml"/><Relationship Id="rId4" Type="http://schemas.openxmlformats.org/officeDocument/2006/relationships/customXml" Target="../customXml/item4.xml"/><Relationship Id="rId9" Type="http://schemas.openxmlformats.org/officeDocument/2006/relationships/customXml" Target="../customXml/item9.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customXml" Target="../customXml/item39.xml"/><Relationship Id="rId34" Type="http://schemas.openxmlformats.org/officeDocument/2006/relationships/customXml" Target="../customXml/item34.xml"/><Relationship Id="rId50" Type="http://schemas.openxmlformats.org/officeDocument/2006/relationships/customXml" Target="../customXml/item50.xml"/><Relationship Id="rId55" Type="http://schemas.openxmlformats.org/officeDocument/2006/relationships/customXml" Target="../customXml/item55.xml"/><Relationship Id="rId76" Type="http://schemas.openxmlformats.org/officeDocument/2006/relationships/customXml" Target="../customXml/item76.xml"/><Relationship Id="rId97" Type="http://schemas.openxmlformats.org/officeDocument/2006/relationships/slide" Target="slides/slide17.xml"/><Relationship Id="rId104" Type="http://schemas.openxmlformats.org/officeDocument/2006/relationships/presProps" Target="presProps.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S-os-res-fs0001\Users\acole\My%20Documents\SecondWasteSortData.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en-US"/>
  <c:chart>
    <c:autoTitleDeleted val="1"/>
    <c:plotArea>
      <c:layout>
        <c:manualLayout>
          <c:layoutTarget val="inner"/>
          <c:xMode val="edge"/>
          <c:yMode val="edge"/>
          <c:x val="6.7926369461051184E-2"/>
          <c:y val="2.078441300432415E-2"/>
          <c:w val="0.91617954912656752"/>
          <c:h val="0.92437243419690551"/>
        </c:manualLayout>
      </c:layout>
      <c:barChart>
        <c:barDir val="col"/>
        <c:grouping val="clustered"/>
        <c:ser>
          <c:idx val="0"/>
          <c:order val="0"/>
          <c:tx>
            <c:v>% recycling in trash before </c:v>
          </c:tx>
          <c:spPr>
            <a:solidFill>
              <a:schemeClr val="accent5">
                <a:lumMod val="75000"/>
              </a:schemeClr>
            </a:solidFill>
          </c:spPr>
          <c:cat>
            <c:strLit>
              <c:ptCount val="1"/>
              <c:pt idx="0">
                <c:v>Commons        Conference Room      Offices </c:v>
              </c:pt>
            </c:strLit>
          </c:cat>
          <c:val>
            <c:numRef>
              <c:f>Sheet1!$A$43:$A$45</c:f>
              <c:numCache>
                <c:formatCode>General</c:formatCode>
                <c:ptCount val="3"/>
                <c:pt idx="0">
                  <c:v>20</c:v>
                </c:pt>
                <c:pt idx="1">
                  <c:v>24</c:v>
                </c:pt>
                <c:pt idx="2">
                  <c:v>30</c:v>
                </c:pt>
              </c:numCache>
            </c:numRef>
          </c:val>
        </c:ser>
        <c:ser>
          <c:idx val="1"/>
          <c:order val="1"/>
          <c:tx>
            <c:v>% recycling in trash after</c:v>
          </c:tx>
          <c:spPr>
            <a:solidFill>
              <a:srgbClr val="990033"/>
            </a:solidFill>
          </c:spPr>
          <c:cat>
            <c:strLit>
              <c:ptCount val="1"/>
              <c:pt idx="0">
                <c:v>Commons        Conference Room      Offices </c:v>
              </c:pt>
            </c:strLit>
          </c:cat>
          <c:val>
            <c:numRef>
              <c:f>Sheet1!$B$43:$B$45</c:f>
              <c:numCache>
                <c:formatCode>General</c:formatCode>
                <c:ptCount val="3"/>
                <c:pt idx="0">
                  <c:v>14.5</c:v>
                </c:pt>
                <c:pt idx="1">
                  <c:v>10</c:v>
                </c:pt>
                <c:pt idx="2">
                  <c:v>19.5</c:v>
                </c:pt>
              </c:numCache>
            </c:numRef>
          </c:val>
        </c:ser>
        <c:axId val="125871232"/>
        <c:axId val="125872768"/>
      </c:barChart>
      <c:catAx>
        <c:axId val="125871232"/>
        <c:scaling>
          <c:orientation val="minMax"/>
        </c:scaling>
        <c:delete val="1"/>
        <c:axPos val="b"/>
        <c:numFmt formatCode="General" sourceLinked="0"/>
        <c:majorTickMark val="none"/>
        <c:tickLblPos val="none"/>
        <c:crossAx val="125872768"/>
        <c:crosses val="autoZero"/>
        <c:auto val="1"/>
        <c:lblAlgn val="ctr"/>
        <c:lblOffset val="100"/>
      </c:catAx>
      <c:valAx>
        <c:axId val="125872768"/>
        <c:scaling>
          <c:orientation val="minMax"/>
        </c:scaling>
        <c:axPos val="l"/>
        <c:majorGridlines/>
        <c:numFmt formatCode="General" sourceLinked="1"/>
        <c:majorTickMark val="none"/>
        <c:tickLblPos val="nextTo"/>
        <c:crossAx val="125871232"/>
        <c:crosses val="autoZero"/>
        <c:crossBetween val="between"/>
      </c:valAx>
    </c:plotArea>
    <c:plotVisOnly val="1"/>
    <c:dispBlanksAs val="gap"/>
  </c:chart>
  <c:spPr>
    <a:ln>
      <a:solidFill>
        <a:schemeClr val="accent1"/>
      </a:solidFill>
    </a:ln>
  </c:spPr>
  <c:externalData r:id="rId1"/>
  <c:userShapes r:id="rId2"/>
</c:chartSpace>
</file>

<file path=ppt/drawings/drawing1.xml><?xml version="1.0" encoding="utf-8"?>
<c:userShapes xmlns:c="http://schemas.openxmlformats.org/drawingml/2006/chart">
  <cdr:relSizeAnchor xmlns:cdr="http://schemas.openxmlformats.org/drawingml/2006/chartDrawing">
    <cdr:from>
      <cdr:x>0.1145</cdr:x>
      <cdr:y>0.02533</cdr:y>
    </cdr:from>
    <cdr:to>
      <cdr:x>0.57263</cdr:x>
      <cdr:y>0.14913</cdr:y>
    </cdr:to>
    <cdr:sp macro="" textlink="">
      <cdr:nvSpPr>
        <cdr:cNvPr id="2" name="TextBox 11"/>
        <cdr:cNvSpPr txBox="1"/>
      </cdr:nvSpPr>
      <cdr:spPr>
        <a:xfrm xmlns:a="http://schemas.openxmlformats.org/drawingml/2006/main">
          <a:off x="673724" y="100208"/>
          <a:ext cx="2695691" cy="489816"/>
        </a:xfrm>
        <a:prstGeom xmlns:a="http://schemas.openxmlformats.org/drawingml/2006/main" prst="rect">
          <a:avLst/>
        </a:prstGeom>
        <a:noFill xmlns:a="http://schemas.openxmlformats.org/drawingml/2006/main"/>
        <a:ln xmlns:a="http://schemas.openxmlformats.org/drawingml/2006/main">
          <a:solidFill>
            <a:schemeClr val="accent1"/>
          </a:solidFill>
        </a:l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sz="1200" dirty="0" smtClean="0"/>
            <a:t>%           Recycling in trash before pilot</a:t>
          </a:r>
        </a:p>
        <a:p xmlns:a="http://schemas.openxmlformats.org/drawingml/2006/main">
          <a:r>
            <a:rPr lang="en-US" sz="1200" dirty="0" smtClean="0"/>
            <a:t>%           Recycling in trash after pilot</a:t>
          </a:r>
          <a:endParaRPr lang="en-US" sz="1200" dirty="0"/>
        </a:p>
      </cdr:txBody>
    </cdr:sp>
  </cdr:relSizeAnchor>
  <cdr:relSizeAnchor xmlns:cdr="http://schemas.openxmlformats.org/drawingml/2006/chartDrawing">
    <cdr:from>
      <cdr:x>0.16796</cdr:x>
      <cdr:y>0.0583</cdr:y>
    </cdr:from>
    <cdr:to>
      <cdr:x>0.20331</cdr:x>
      <cdr:y>0.09603</cdr:y>
    </cdr:to>
    <cdr:sp macro="" textlink="">
      <cdr:nvSpPr>
        <cdr:cNvPr id="3" name="Rectangle 2"/>
        <cdr:cNvSpPr/>
      </cdr:nvSpPr>
      <cdr:spPr>
        <a:xfrm xmlns:a="http://schemas.openxmlformats.org/drawingml/2006/main">
          <a:off x="939434" y="217383"/>
          <a:ext cx="197708" cy="140695"/>
        </a:xfrm>
        <a:prstGeom xmlns:a="http://schemas.openxmlformats.org/drawingml/2006/main" prst="rect">
          <a:avLst/>
        </a:prstGeom>
      </cdr:spPr>
      <cdr:style>
        <a:lnRef xmlns:a="http://schemas.openxmlformats.org/drawingml/2006/main" idx="2">
          <a:schemeClr val="accent5">
            <a:shade val="50000"/>
          </a:schemeClr>
        </a:lnRef>
        <a:fillRef xmlns:a="http://schemas.openxmlformats.org/drawingml/2006/main" idx="1">
          <a:schemeClr val="accent5"/>
        </a:fillRef>
        <a:effectRef xmlns:a="http://schemas.openxmlformats.org/drawingml/2006/main" idx="0">
          <a:schemeClr val="accent5"/>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en-US" dirty="0"/>
        </a:p>
      </cdr:txBody>
    </cdr:sp>
  </cdr:relSizeAnchor>
  <cdr:relSizeAnchor xmlns:cdr="http://schemas.openxmlformats.org/drawingml/2006/chartDrawing">
    <cdr:from>
      <cdr:x>0.16968</cdr:x>
      <cdr:y>0.10727</cdr:y>
    </cdr:from>
    <cdr:to>
      <cdr:x>0.20502</cdr:x>
      <cdr:y>0.145</cdr:y>
    </cdr:to>
    <cdr:sp macro="" textlink="">
      <cdr:nvSpPr>
        <cdr:cNvPr id="4" name="Rectangle 3"/>
        <cdr:cNvSpPr/>
      </cdr:nvSpPr>
      <cdr:spPr>
        <a:xfrm xmlns:a="http://schemas.openxmlformats.org/drawingml/2006/main">
          <a:off x="949045" y="399989"/>
          <a:ext cx="197708" cy="140695"/>
        </a:xfrm>
        <a:prstGeom xmlns:a="http://schemas.openxmlformats.org/drawingml/2006/main" prst="rect">
          <a:avLst/>
        </a:prstGeom>
        <a:solidFill xmlns:a="http://schemas.openxmlformats.org/drawingml/2006/main">
          <a:srgbClr val="C00000"/>
        </a:solidFill>
      </cdr:spPr>
      <cdr:style>
        <a:lnRef xmlns:a="http://schemas.openxmlformats.org/drawingml/2006/main" idx="2">
          <a:schemeClr val="accent5">
            <a:shade val="50000"/>
          </a:schemeClr>
        </a:lnRef>
        <a:fillRef xmlns:a="http://schemas.openxmlformats.org/drawingml/2006/main" idx="1">
          <a:schemeClr val="accent5"/>
        </a:fillRef>
        <a:effectRef xmlns:a="http://schemas.openxmlformats.org/drawingml/2006/main" idx="0">
          <a:schemeClr val="accent5"/>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en-US"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37840" cy="466434"/>
          </a:xfrm>
          <a:prstGeom prst="rect">
            <a:avLst/>
          </a:prstGeom>
        </p:spPr>
        <p:txBody>
          <a:bodyPr vert="horz" lIns="93172" tIns="46586" rIns="93172" bIns="46586" rtlCol="0"/>
          <a:lstStyle>
            <a:lvl1pPr algn="l">
              <a:defRPr sz="1200"/>
            </a:lvl1pPr>
          </a:lstStyle>
          <a:p>
            <a:endParaRPr lang="en-US" dirty="0"/>
          </a:p>
        </p:txBody>
      </p:sp>
      <p:sp>
        <p:nvSpPr>
          <p:cNvPr id="3" name="Date Placeholder 2"/>
          <p:cNvSpPr>
            <a:spLocks noGrp="1"/>
          </p:cNvSpPr>
          <p:nvPr>
            <p:ph type="dt" idx="1"/>
          </p:nvPr>
        </p:nvSpPr>
        <p:spPr>
          <a:xfrm>
            <a:off x="3970938" y="1"/>
            <a:ext cx="3037840" cy="466434"/>
          </a:xfrm>
          <a:prstGeom prst="rect">
            <a:avLst/>
          </a:prstGeom>
        </p:spPr>
        <p:txBody>
          <a:bodyPr vert="horz" lIns="93172" tIns="46586" rIns="93172" bIns="46586" rtlCol="0"/>
          <a:lstStyle>
            <a:lvl1pPr algn="r">
              <a:defRPr sz="1200"/>
            </a:lvl1pPr>
          </a:lstStyle>
          <a:p>
            <a:fld id="{6568D192-FFC8-4261-872E-8A00F2E85788}" type="datetimeFigureOut">
              <a:rPr lang="en-US" smtClean="0"/>
              <a:pPr/>
              <a:t>7/13/2016</a:t>
            </a:fld>
            <a:endParaRPr lang="en-US" dirty="0"/>
          </a:p>
        </p:txBody>
      </p:sp>
      <p:sp>
        <p:nvSpPr>
          <p:cNvPr id="4" name="Slide Image Placeholder 3"/>
          <p:cNvSpPr>
            <a:spLocks noGrp="1" noRot="1" noChangeAspect="1"/>
          </p:cNvSpPr>
          <p:nvPr>
            <p:ph type="sldImg" idx="2"/>
          </p:nvPr>
        </p:nvSpPr>
        <p:spPr>
          <a:xfrm>
            <a:off x="715963" y="1162050"/>
            <a:ext cx="5578475" cy="3138488"/>
          </a:xfrm>
          <a:prstGeom prst="rect">
            <a:avLst/>
          </a:prstGeom>
          <a:noFill/>
          <a:ln w="12700">
            <a:solidFill>
              <a:prstClr val="black"/>
            </a:solidFill>
          </a:ln>
        </p:spPr>
        <p:txBody>
          <a:bodyPr vert="horz" lIns="93172" tIns="46586" rIns="93172" bIns="46586" rtlCol="0" anchor="ctr"/>
          <a:lstStyle/>
          <a:p>
            <a:endParaRPr lang="en-US" dirty="0"/>
          </a:p>
        </p:txBody>
      </p:sp>
      <p:sp>
        <p:nvSpPr>
          <p:cNvPr id="5" name="Notes Placeholder 4"/>
          <p:cNvSpPr>
            <a:spLocks noGrp="1"/>
          </p:cNvSpPr>
          <p:nvPr>
            <p:ph type="body" sz="quarter" idx="3"/>
          </p:nvPr>
        </p:nvSpPr>
        <p:spPr>
          <a:xfrm>
            <a:off x="701040" y="4473893"/>
            <a:ext cx="5608320" cy="3660458"/>
          </a:xfrm>
          <a:prstGeom prst="rect">
            <a:avLst/>
          </a:prstGeom>
        </p:spPr>
        <p:txBody>
          <a:bodyPr vert="horz" lIns="93172" tIns="46586" rIns="93172" bIns="46586"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6433"/>
          </a:xfrm>
          <a:prstGeom prst="rect">
            <a:avLst/>
          </a:prstGeom>
        </p:spPr>
        <p:txBody>
          <a:bodyPr vert="horz" lIns="93172" tIns="46586" rIns="93172" bIns="46586"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2" tIns="46586" rIns="93172" bIns="46586" rtlCol="0" anchor="b"/>
          <a:lstStyle>
            <a:lvl1pPr algn="r">
              <a:defRPr sz="1200"/>
            </a:lvl1pPr>
          </a:lstStyle>
          <a:p>
            <a:fld id="{6F1811F5-7E66-4825-BD52-EB3F08FAF649}" type="slidenum">
              <a:rPr lang="en-US" smtClean="0"/>
              <a:pPr/>
              <a:t>‹#›</a:t>
            </a:fld>
            <a:endParaRPr lang="en-US" dirty="0"/>
          </a:p>
        </p:txBody>
      </p:sp>
    </p:spTree>
    <p:extLst>
      <p:ext uri="{BB962C8B-B14F-4D97-AF65-F5344CB8AC3E}">
        <p14:creationId xmlns="" xmlns:p14="http://schemas.microsoft.com/office/powerpoint/2010/main" val="14564195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1811F5-7E66-4825-BD52-EB3F08FAF649}" type="slidenum">
              <a:rPr lang="en-US" smtClean="0"/>
              <a:pPr/>
              <a:t>1</a:t>
            </a:fld>
            <a:endParaRPr lang="en-US" dirty="0"/>
          </a:p>
        </p:txBody>
      </p:sp>
    </p:spTree>
    <p:extLst>
      <p:ext uri="{BB962C8B-B14F-4D97-AF65-F5344CB8AC3E}">
        <p14:creationId xmlns="" xmlns:p14="http://schemas.microsoft.com/office/powerpoint/2010/main" val="42683169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pPr>
            <a:r>
              <a:rPr lang="en-US" altLang="en-US" sz="1200" b="0" dirty="0" smtClean="0"/>
              <a:t>Commitment:</a:t>
            </a:r>
            <a:r>
              <a:rPr lang="en-US" altLang="en-US" sz="1200" b="0" baseline="0" dirty="0" smtClean="0"/>
              <a:t>  Encouraging people to make public, written commitments to perform the behavior</a:t>
            </a:r>
            <a:endParaRPr lang="en-US" altLang="en-US" sz="1200" b="0" dirty="0" smtClean="0"/>
          </a:p>
          <a:p>
            <a:pPr>
              <a:lnSpc>
                <a:spcPct val="90000"/>
              </a:lnSpc>
            </a:pPr>
            <a:endParaRPr lang="en-US" altLang="en-US" sz="1200" b="1" dirty="0" smtClean="0"/>
          </a:p>
          <a:p>
            <a:pPr>
              <a:lnSpc>
                <a:spcPct val="90000"/>
              </a:lnSpc>
            </a:pPr>
            <a:r>
              <a:rPr lang="en-US" altLang="en-US" sz="1200" b="1" i="1" dirty="0" smtClean="0"/>
              <a:t>People </a:t>
            </a:r>
            <a:r>
              <a:rPr lang="en-US" altLang="en-US" sz="1200" b="1" i="1" dirty="0"/>
              <a:t>have a strong desire to be seen as consistent by others.</a:t>
            </a:r>
          </a:p>
          <a:p>
            <a:pPr>
              <a:lnSpc>
                <a:spcPct val="90000"/>
              </a:lnSpc>
              <a:buFont typeface="Wingdings" panose="05000000000000000000" pitchFamily="2" charset="2"/>
              <a:buNone/>
            </a:pPr>
            <a:endParaRPr lang="en-US" altLang="en-US" sz="1200" b="1" dirty="0"/>
          </a:p>
          <a:p>
            <a:pPr>
              <a:lnSpc>
                <a:spcPct val="90000"/>
              </a:lnSpc>
            </a:pPr>
            <a:r>
              <a:rPr lang="en-US" altLang="en-US" sz="1200" b="0" dirty="0"/>
              <a:t>Written, public commitments are more effective than verbal commitments.</a:t>
            </a:r>
          </a:p>
          <a:p>
            <a:pPr>
              <a:lnSpc>
                <a:spcPct val="90000"/>
              </a:lnSpc>
              <a:buFont typeface="Wingdings" panose="05000000000000000000" pitchFamily="2" charset="2"/>
              <a:buNone/>
            </a:pPr>
            <a:endParaRPr lang="en-US" altLang="en-US" sz="1200" b="0" dirty="0"/>
          </a:p>
          <a:p>
            <a:pPr>
              <a:lnSpc>
                <a:spcPct val="90000"/>
              </a:lnSpc>
            </a:pPr>
            <a:r>
              <a:rPr lang="en-US" altLang="en-US" sz="1200" b="0" dirty="0"/>
              <a:t>Asking people to make a small commitment first makes it easier to get them to make a larger commitment later.</a:t>
            </a:r>
          </a:p>
          <a:p>
            <a:pPr>
              <a:lnSpc>
                <a:spcPct val="90000"/>
              </a:lnSpc>
              <a:buFont typeface="Wingdings" panose="05000000000000000000" pitchFamily="2" charset="2"/>
              <a:buNone/>
            </a:pPr>
            <a:endParaRPr lang="en-US" altLang="en-US" sz="1200" b="1" dirty="0" smtClean="0"/>
          </a:p>
          <a:p>
            <a:pPr>
              <a:lnSpc>
                <a:spcPct val="90000"/>
              </a:lnSpc>
              <a:buFont typeface="Wingdings" panose="05000000000000000000" pitchFamily="2" charset="2"/>
              <a:buNone/>
            </a:pPr>
            <a:endParaRPr lang="en-US" altLang="en-US" sz="1200" b="1" dirty="0"/>
          </a:p>
          <a:p>
            <a:r>
              <a:rPr lang="en-US" sz="1200" dirty="0" smtClean="0"/>
              <a:t>Examples</a:t>
            </a:r>
            <a:endParaRPr lang="en-US" sz="1200" dirty="0"/>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dirty="0" smtClean="0"/>
              <a:t>Household retrofitting increased 3 to 4 times when Pacific Gas and Electric home assessors secured verbal commitment and set up callbacks with customers.  </a:t>
            </a:r>
          </a:p>
          <a:p>
            <a:pPr marL="171450" lvl="0" indent="-171450">
              <a:buFontTx/>
              <a:buChar char="-"/>
            </a:pPr>
            <a:r>
              <a:rPr lang="en-US" sz="1200" dirty="0" smtClean="0"/>
              <a:t>When </a:t>
            </a:r>
            <a:r>
              <a:rPr lang="en-US" sz="1200" dirty="0"/>
              <a:t>distributing compost units, ask when the person expects to begin to use the unit and inquire if you can call shortly afterward to see if he/she is having any </a:t>
            </a:r>
            <a:r>
              <a:rPr lang="en-US" sz="1200" dirty="0" smtClean="0"/>
              <a:t>difficulties.</a:t>
            </a:r>
            <a:endParaRPr lang="en-US" sz="1200" baseline="0" dirty="0" smtClean="0"/>
          </a:p>
          <a:p>
            <a:pPr marL="171450" lvl="0" indent="-171450">
              <a:buFontTx/>
              <a:buChar char="-"/>
            </a:pPr>
            <a:r>
              <a:rPr lang="en-US" sz="1200" dirty="0" smtClean="0"/>
              <a:t>Work </a:t>
            </a:r>
            <a:r>
              <a:rPr lang="en-US" sz="1200" dirty="0"/>
              <a:t>with nearby retail outlets or other venues to have people sign pledges committing themselves to take household hazardous waste to the appropriate transfer station or disposal site, and post these pledges for public </a:t>
            </a:r>
            <a:r>
              <a:rPr lang="en-US" sz="1200" dirty="0" smtClean="0"/>
              <a:t>view (i.e</a:t>
            </a:r>
            <a:r>
              <a:rPr lang="en-US" sz="1200" baseline="0" dirty="0" smtClean="0"/>
              <a:t>. this also creates a social norm)</a:t>
            </a:r>
            <a:r>
              <a:rPr lang="en-US" sz="1200" dirty="0" smtClean="0"/>
              <a:t>.</a:t>
            </a:r>
          </a:p>
          <a:p>
            <a:r>
              <a:rPr lang="en-US" sz="1200" dirty="0"/>
              <a:t> </a:t>
            </a:r>
          </a:p>
          <a:p>
            <a:r>
              <a:rPr lang="en-US" dirty="0"/>
              <a:t> </a:t>
            </a:r>
            <a:endParaRPr lang="en-US" sz="1800" dirty="0"/>
          </a:p>
          <a:p>
            <a:pPr lvl="0">
              <a:buFont typeface="Courier New" panose="02070309020205020404" pitchFamily="49" charset="0"/>
              <a:buNone/>
            </a:pPr>
            <a:endParaRPr lang="en-US" sz="2400" dirty="0"/>
          </a:p>
        </p:txBody>
      </p:sp>
      <p:sp>
        <p:nvSpPr>
          <p:cNvPr id="4" name="Slide Number Placeholder 3"/>
          <p:cNvSpPr>
            <a:spLocks noGrp="1"/>
          </p:cNvSpPr>
          <p:nvPr>
            <p:ph type="sldNum" sz="quarter" idx="10"/>
          </p:nvPr>
        </p:nvSpPr>
        <p:spPr/>
        <p:txBody>
          <a:bodyPr/>
          <a:lstStyle/>
          <a:p>
            <a:fld id="{6F1811F5-7E66-4825-BD52-EB3F08FAF649}" type="slidenum">
              <a:rPr lang="en-US" smtClean="0"/>
              <a:pPr/>
              <a:t>10</a:t>
            </a:fld>
            <a:endParaRPr lang="en-US" dirty="0"/>
          </a:p>
        </p:txBody>
      </p:sp>
    </p:spTree>
    <p:extLst>
      <p:ext uri="{BB962C8B-B14F-4D97-AF65-F5344CB8AC3E}">
        <p14:creationId xmlns="" xmlns:p14="http://schemas.microsoft.com/office/powerpoint/2010/main" val="15549463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6503">
              <a:lnSpc>
                <a:spcPct val="90000"/>
              </a:lnSpc>
              <a:defRPr/>
            </a:pPr>
            <a:r>
              <a:rPr lang="en-US" b="0" i="0" dirty="0" smtClean="0"/>
              <a:t>Social Norms: </a:t>
            </a:r>
            <a:r>
              <a:rPr lang="en-US" b="0" i="0" baseline="0" dirty="0" smtClean="0"/>
              <a:t> Communicating or exhibiting a behavior to be a normal, commonplace behavior.</a:t>
            </a:r>
            <a:endParaRPr lang="en-US" b="0" i="0" dirty="0" smtClean="0"/>
          </a:p>
          <a:p>
            <a:pPr defTabSz="916503">
              <a:lnSpc>
                <a:spcPct val="90000"/>
              </a:lnSpc>
              <a:defRPr/>
            </a:pPr>
            <a:endParaRPr lang="en-US" b="1" i="1" dirty="0" smtClean="0"/>
          </a:p>
          <a:p>
            <a:pPr defTabSz="916503">
              <a:lnSpc>
                <a:spcPct val="90000"/>
              </a:lnSpc>
              <a:defRPr/>
            </a:pPr>
            <a:r>
              <a:rPr lang="en-US" b="1" i="1" dirty="0" smtClean="0"/>
              <a:t>People </a:t>
            </a:r>
            <a:r>
              <a:rPr lang="en-US" b="1" i="1" dirty="0"/>
              <a:t>look to the behavior of those around them to determine how they themselves should behave.</a:t>
            </a:r>
          </a:p>
          <a:p>
            <a:pPr>
              <a:lnSpc>
                <a:spcPct val="90000"/>
              </a:lnSpc>
            </a:pPr>
            <a:endParaRPr lang="en-US" altLang="en-US" sz="2400" b="1" dirty="0"/>
          </a:p>
          <a:p>
            <a:pPr>
              <a:lnSpc>
                <a:spcPct val="90000"/>
              </a:lnSpc>
            </a:pPr>
            <a:r>
              <a:rPr lang="en-US" altLang="en-US" sz="2400" dirty="0" smtClean="0"/>
              <a:t>The</a:t>
            </a:r>
            <a:r>
              <a:rPr lang="en-US" altLang="en-US" sz="2400" baseline="0" dirty="0" smtClean="0"/>
              <a:t> social n</a:t>
            </a:r>
            <a:r>
              <a:rPr lang="en-US" altLang="en-US" sz="2400" dirty="0" smtClean="0"/>
              <a:t>orm </a:t>
            </a:r>
            <a:r>
              <a:rPr lang="en-US" altLang="en-US" sz="2400" dirty="0"/>
              <a:t>should be </a:t>
            </a:r>
            <a:r>
              <a:rPr lang="en-US" altLang="en-US" sz="2400" dirty="0" smtClean="0"/>
              <a:t>noticeable.</a:t>
            </a:r>
            <a:endParaRPr lang="en-US" altLang="en-US" sz="2400" dirty="0"/>
          </a:p>
          <a:p>
            <a:pPr>
              <a:lnSpc>
                <a:spcPct val="90000"/>
              </a:lnSpc>
              <a:buFont typeface="Wingdings" panose="05000000000000000000" pitchFamily="2" charset="2"/>
              <a:buNone/>
            </a:pPr>
            <a:endParaRPr lang="en-US" altLang="en-US" sz="2400" dirty="0"/>
          </a:p>
          <a:p>
            <a:pPr>
              <a:lnSpc>
                <a:spcPct val="90000"/>
              </a:lnSpc>
            </a:pPr>
            <a:r>
              <a:rPr lang="en-US" altLang="en-US" sz="2400" dirty="0"/>
              <a:t>As with prompts, norm should be made explicit at the time targeted behavior is to </a:t>
            </a:r>
            <a:r>
              <a:rPr lang="en-US" altLang="en-US" sz="2400" dirty="0" smtClean="0"/>
              <a:t>occur. </a:t>
            </a:r>
            <a:endParaRPr lang="en-US" altLang="en-US" sz="2400" dirty="0"/>
          </a:p>
          <a:p>
            <a:pPr>
              <a:lnSpc>
                <a:spcPct val="90000"/>
              </a:lnSpc>
              <a:buFont typeface="Wingdings" panose="05000000000000000000" pitchFamily="2" charset="2"/>
              <a:buNone/>
            </a:pPr>
            <a:endParaRPr lang="en-US" altLang="en-US" sz="2400" dirty="0"/>
          </a:p>
          <a:p>
            <a:pPr>
              <a:lnSpc>
                <a:spcPct val="90000"/>
              </a:lnSpc>
            </a:pPr>
            <a:r>
              <a:rPr lang="en-US" altLang="en-US" sz="2400" dirty="0"/>
              <a:t>As with prompts, when possible use norms to encourage people to engage in positive behaviors rather than to discourage negative </a:t>
            </a:r>
            <a:r>
              <a:rPr lang="en-US" altLang="en-US" sz="2400" dirty="0" smtClean="0"/>
              <a:t>behaviors.</a:t>
            </a:r>
          </a:p>
          <a:p>
            <a:pPr>
              <a:lnSpc>
                <a:spcPct val="90000"/>
              </a:lnSpc>
            </a:pPr>
            <a:endParaRPr lang="en-US" sz="2400" dirty="0" smtClean="0"/>
          </a:p>
          <a:p>
            <a:pPr>
              <a:lnSpc>
                <a:spcPct val="90000"/>
              </a:lnSpc>
            </a:pPr>
            <a:r>
              <a:rPr lang="en-US" sz="2400" dirty="0" smtClean="0"/>
              <a:t>Don’t pit norms against each</a:t>
            </a:r>
            <a:r>
              <a:rPr lang="en-US" sz="2400" baseline="0" dirty="0" smtClean="0"/>
              <a:t> other.  </a:t>
            </a:r>
            <a:r>
              <a:rPr lang="en-US" sz="2400" dirty="0" smtClean="0"/>
              <a:t>Example: Having a sign prohibiting open dumping with a picture of an area covered in trash may actually lead to more open dumping.</a:t>
            </a:r>
            <a:r>
              <a:rPr lang="en-US" sz="2400" baseline="0" dirty="0" smtClean="0"/>
              <a:t> The picture of the area covered in trash shows that open dumping of litter is a social norm. Instead, you could show a photo of a nice, clean area.</a:t>
            </a:r>
            <a:endParaRPr lang="en-US" sz="2400" dirty="0" smtClean="0"/>
          </a:p>
          <a:p>
            <a:pPr marL="566928" lvl="3" indent="0">
              <a:buNone/>
            </a:pPr>
            <a:r>
              <a:rPr lang="en-US" sz="2600" dirty="0" smtClean="0"/>
              <a:t> </a:t>
            </a:r>
          </a:p>
          <a:p>
            <a:pPr>
              <a:lnSpc>
                <a:spcPct val="90000"/>
              </a:lnSpc>
            </a:pPr>
            <a:r>
              <a:rPr lang="en-US" altLang="en-US" sz="2400" dirty="0" smtClean="0"/>
              <a:t>Use </a:t>
            </a:r>
            <a:r>
              <a:rPr lang="en-US" altLang="en-US" sz="2400" dirty="0"/>
              <a:t>personal contact to reinforce </a:t>
            </a:r>
            <a:r>
              <a:rPr lang="en-US" altLang="en-US" sz="2400" dirty="0" smtClean="0"/>
              <a:t>norms.</a:t>
            </a:r>
            <a:endParaRPr lang="en-US" altLang="en-US" sz="2400" dirty="0"/>
          </a:p>
          <a:p>
            <a:pPr marL="0" lvl="1" defTabSz="916503">
              <a:defRPr/>
            </a:pPr>
            <a:endParaRPr lang="en-US" u="sng" dirty="0" smtClean="0"/>
          </a:p>
          <a:p>
            <a:pPr marL="0" lvl="1" defTabSz="916503">
              <a:defRPr/>
            </a:pPr>
            <a:endParaRPr lang="en-US" u="sng" dirty="0"/>
          </a:p>
          <a:p>
            <a:pPr marL="0" lvl="1" defTabSz="916503">
              <a:defRPr/>
            </a:pPr>
            <a:r>
              <a:rPr lang="en-US" u="sng" dirty="0" smtClean="0"/>
              <a:t>Examples</a:t>
            </a:r>
            <a:endParaRPr lang="en-US" u="sng" dirty="0"/>
          </a:p>
          <a:p>
            <a:pPr marL="171450" lvl="1" indent="-171450" defTabSz="916503">
              <a:buFontTx/>
              <a:buChar char="-"/>
              <a:defRPr/>
            </a:pPr>
            <a:r>
              <a:rPr lang="en-US" dirty="0" smtClean="0"/>
              <a:t>Composting </a:t>
            </a:r>
            <a:r>
              <a:rPr lang="en-US" dirty="0"/>
              <a:t>tends to be out of view in people’s backyards, out of view to most other people.  To make composting a norm, have composters affix a decal to the front of their house, front trash can or recycling container indicating that ‘We Compost</a:t>
            </a:r>
            <a:r>
              <a:rPr lang="en-US" dirty="0" smtClean="0"/>
              <a:t>.”</a:t>
            </a:r>
          </a:p>
          <a:p>
            <a:pPr marL="171450" marR="0" lvl="1" indent="-171450" algn="l" defTabSz="916503" rtl="0" eaLnBrk="1" fontAlgn="auto" latinLnBrk="0" hangingPunct="1">
              <a:lnSpc>
                <a:spcPct val="100000"/>
              </a:lnSpc>
              <a:spcBef>
                <a:spcPts val="0"/>
              </a:spcBef>
              <a:spcAft>
                <a:spcPts val="0"/>
              </a:spcAft>
              <a:buClrTx/>
              <a:buSzTx/>
              <a:buFontTx/>
              <a:buChar char="-"/>
              <a:tabLst/>
              <a:defRPr/>
            </a:pPr>
            <a:r>
              <a:rPr lang="en-US" dirty="0" smtClean="0"/>
              <a:t>Pos</a:t>
            </a:r>
            <a:r>
              <a:rPr lang="en-US" baseline="0" dirty="0" smtClean="0"/>
              <a:t>t pictures and cluster them together on a wall of everybody who made written commitments to turn their computer off at the end of the work day. The cluster of pictures creates and displays a social norm in the workplace that everybody conserves energy by turning their computers off.</a:t>
            </a:r>
            <a:endParaRPr lang="en-US" dirty="0" smtClean="0"/>
          </a:p>
          <a:p>
            <a:pPr marL="0" lvl="1" defTabSz="916503">
              <a:defRPr/>
            </a:pPr>
            <a:endParaRPr lang="en-US" sz="1800" dirty="0"/>
          </a:p>
          <a:p>
            <a:endParaRPr lang="en-US" dirty="0"/>
          </a:p>
        </p:txBody>
      </p:sp>
      <p:sp>
        <p:nvSpPr>
          <p:cNvPr id="4" name="Slide Number Placeholder 3"/>
          <p:cNvSpPr>
            <a:spLocks noGrp="1"/>
          </p:cNvSpPr>
          <p:nvPr>
            <p:ph type="sldNum" sz="quarter" idx="10"/>
          </p:nvPr>
        </p:nvSpPr>
        <p:spPr/>
        <p:txBody>
          <a:bodyPr/>
          <a:lstStyle/>
          <a:p>
            <a:fld id="{6F1811F5-7E66-4825-BD52-EB3F08FAF649}" type="slidenum">
              <a:rPr lang="en-US" smtClean="0"/>
              <a:pPr/>
              <a:t>11</a:t>
            </a:fld>
            <a:endParaRPr lang="en-US" dirty="0"/>
          </a:p>
        </p:txBody>
      </p:sp>
    </p:spTree>
    <p:extLst>
      <p:ext uri="{BB962C8B-B14F-4D97-AF65-F5344CB8AC3E}">
        <p14:creationId xmlns="" xmlns:p14="http://schemas.microsoft.com/office/powerpoint/2010/main" val="4293812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pPr>
            <a:r>
              <a:rPr lang="en-US" altLang="en-US" b="0" dirty="0" smtClean="0"/>
              <a:t>Social Diffusion:  Setting examples and using social interactions to spread</a:t>
            </a:r>
            <a:r>
              <a:rPr lang="en-US" altLang="en-US" b="0" baseline="0" dirty="0" smtClean="0"/>
              <a:t> the adoption of the behavior.</a:t>
            </a:r>
            <a:endParaRPr lang="en-US" altLang="en-US" b="0" dirty="0" smtClean="0"/>
          </a:p>
          <a:p>
            <a:pPr>
              <a:lnSpc>
                <a:spcPct val="90000"/>
              </a:lnSpc>
            </a:pPr>
            <a:endParaRPr lang="en-US" altLang="en-US" b="1" dirty="0" smtClean="0"/>
          </a:p>
          <a:p>
            <a:pPr>
              <a:lnSpc>
                <a:spcPct val="90000"/>
              </a:lnSpc>
            </a:pPr>
            <a:r>
              <a:rPr lang="en-US" altLang="en-US" b="0" dirty="0" smtClean="0"/>
              <a:t>When </a:t>
            </a:r>
            <a:r>
              <a:rPr lang="en-US" altLang="en-US" b="0" dirty="0"/>
              <a:t>people make a commitment, request that they ask others to make a similar commitment.</a:t>
            </a:r>
          </a:p>
          <a:p>
            <a:pPr>
              <a:lnSpc>
                <a:spcPct val="90000"/>
              </a:lnSpc>
            </a:pPr>
            <a:endParaRPr lang="en-US" altLang="en-US" b="0" dirty="0"/>
          </a:p>
          <a:p>
            <a:pPr defTabSz="916503">
              <a:defRPr/>
            </a:pPr>
            <a:r>
              <a:rPr lang="en-US" altLang="en-US" b="0" dirty="0"/>
              <a:t>Advertise in the tribal newspaper the names of the participants who are performing the positive behavior, in order to get people to talk about it</a:t>
            </a:r>
            <a:r>
              <a:rPr lang="en-US" altLang="en-US" b="0" dirty="0" smtClean="0"/>
              <a:t>.</a:t>
            </a:r>
          </a:p>
          <a:p>
            <a:pPr defTabSz="916503">
              <a:defRPr/>
            </a:pPr>
            <a:endParaRPr lang="en-US" altLang="en-US" b="0" dirty="0" smtClean="0"/>
          </a:p>
          <a:p>
            <a:pPr defTabSz="916503">
              <a:defRPr/>
            </a:pPr>
            <a:r>
              <a:rPr lang="en-US" altLang="en-US" b="0" dirty="0" smtClean="0"/>
              <a:t>Publicly</a:t>
            </a:r>
            <a:r>
              <a:rPr lang="en-US" altLang="en-US" b="0" baseline="0" dirty="0" smtClean="0"/>
              <a:t> display progress from people performing the desired behavior, e.g. bar charts showing waste reduction, energy conserved, etc.</a:t>
            </a:r>
            <a:endParaRPr lang="en-US" altLang="en-US" b="0" dirty="0"/>
          </a:p>
          <a:p>
            <a:endParaRPr lang="en-US" b="0" dirty="0" smtClean="0"/>
          </a:p>
          <a:p>
            <a:endParaRPr lang="en-US" b="0" dirty="0" smtClean="0"/>
          </a:p>
          <a:p>
            <a:r>
              <a:rPr lang="en-US" b="0" dirty="0" smtClean="0"/>
              <a:t>Examples</a:t>
            </a:r>
          </a:p>
          <a:p>
            <a:pPr marL="171450" lvl="0" indent="-171450">
              <a:buFontTx/>
              <a:buChar char="-"/>
            </a:pPr>
            <a:r>
              <a:rPr lang="en-US" sz="1200" kern="1200" dirty="0" smtClean="0">
                <a:solidFill>
                  <a:schemeClr val="tx1"/>
                </a:solidFill>
                <a:effectLst/>
                <a:latin typeface="+mn-lt"/>
                <a:ea typeface="+mn-ea"/>
                <a:cs typeface="+mn-cs"/>
              </a:rPr>
              <a:t>Households who were visited by a block leader were more likely to report that they felt upset if they discarded recyclable materials, and that they felt an obligation to recycle these materials.  (Previous prompt and brochure strategies had no impact upon these beliefs.)</a:t>
            </a:r>
          </a:p>
          <a:p>
            <a:pPr marL="171450" lvl="0" indent="-171450">
              <a:buFontTx/>
              <a:buChar char="-"/>
            </a:pPr>
            <a:r>
              <a:rPr lang="en-US" sz="1200" kern="1200" dirty="0" smtClean="0">
                <a:solidFill>
                  <a:schemeClr val="tx1"/>
                </a:solidFill>
                <a:effectLst/>
                <a:latin typeface="+mn-lt"/>
                <a:ea typeface="+mn-ea"/>
                <a:cs typeface="+mn-cs"/>
              </a:rPr>
              <a:t>Homes that made a commitment both to </a:t>
            </a:r>
            <a:r>
              <a:rPr lang="en-US" sz="1200" kern="1200" dirty="0" err="1" smtClean="0">
                <a:solidFill>
                  <a:schemeClr val="tx1"/>
                </a:solidFill>
                <a:effectLst/>
                <a:latin typeface="+mn-lt"/>
                <a:ea typeface="+mn-ea"/>
                <a:cs typeface="+mn-cs"/>
              </a:rPr>
              <a:t>grasscycle</a:t>
            </a:r>
            <a:r>
              <a:rPr lang="en-US" sz="1200" kern="1200" dirty="0" smtClean="0">
                <a:solidFill>
                  <a:schemeClr val="tx1"/>
                </a:solidFill>
                <a:effectLst/>
                <a:latin typeface="+mn-lt"/>
                <a:ea typeface="+mn-ea"/>
                <a:cs typeface="+mn-cs"/>
              </a:rPr>
              <a:t> and to encourage neighbors to do the same changed not only their own behavior, but also the behavior of the neighbors.</a:t>
            </a:r>
          </a:p>
          <a:p>
            <a:pPr marL="171450" lvl="0" indent="-171450">
              <a:buFontTx/>
              <a:buChar char="-"/>
            </a:pPr>
            <a:r>
              <a:rPr lang="en-US" sz="1200" kern="1200" dirty="0" smtClean="0">
                <a:solidFill>
                  <a:schemeClr val="tx1"/>
                </a:solidFill>
                <a:effectLst/>
                <a:latin typeface="+mn-lt"/>
                <a:ea typeface="+mn-ea"/>
                <a:cs typeface="+mn-cs"/>
              </a:rPr>
              <a:t>Having people agree to wear a button or sticker promoting a behavior increases the likelihood that they will actually perform that behavior.</a:t>
            </a:r>
          </a:p>
          <a:p>
            <a:endParaRPr lang="en-US" b="0" dirty="0"/>
          </a:p>
        </p:txBody>
      </p:sp>
      <p:sp>
        <p:nvSpPr>
          <p:cNvPr id="4" name="Slide Number Placeholder 3"/>
          <p:cNvSpPr>
            <a:spLocks noGrp="1"/>
          </p:cNvSpPr>
          <p:nvPr>
            <p:ph type="sldNum" sz="quarter" idx="10"/>
          </p:nvPr>
        </p:nvSpPr>
        <p:spPr/>
        <p:txBody>
          <a:bodyPr/>
          <a:lstStyle/>
          <a:p>
            <a:fld id="{6F1811F5-7E66-4825-BD52-EB3F08FAF649}" type="slidenum">
              <a:rPr lang="en-US" smtClean="0"/>
              <a:pPr/>
              <a:t>12</a:t>
            </a:fld>
            <a:endParaRPr lang="en-US" dirty="0"/>
          </a:p>
        </p:txBody>
      </p:sp>
    </p:spTree>
    <p:extLst>
      <p:ext uri="{BB962C8B-B14F-4D97-AF65-F5344CB8AC3E}">
        <p14:creationId xmlns="" xmlns:p14="http://schemas.microsoft.com/office/powerpoint/2010/main" val="9033280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smtClean="0"/>
              <a:t>Prompts:</a:t>
            </a:r>
            <a:r>
              <a:rPr lang="en-US" b="0" i="0" baseline="0" dirty="0" smtClean="0"/>
              <a:t>  Using visual or auditory aids to remind people to perform the behavior</a:t>
            </a:r>
            <a:endParaRPr lang="en-US" b="0" i="0" dirty="0" smtClean="0"/>
          </a:p>
          <a:p>
            <a:endParaRPr lang="en-US" b="0" i="0" dirty="0" smtClean="0"/>
          </a:p>
          <a:p>
            <a:r>
              <a:rPr lang="en-US" b="1" i="1" dirty="0" smtClean="0"/>
              <a:t>Numerous </a:t>
            </a:r>
            <a:r>
              <a:rPr lang="en-US" b="1" i="1" dirty="0"/>
              <a:t>actions that promote sustainability are susceptible to the most human of traits:  forgetting.</a:t>
            </a:r>
            <a:endParaRPr lang="en-US" b="1" dirty="0"/>
          </a:p>
          <a:p>
            <a:r>
              <a:rPr lang="en-US" b="1" i="1" dirty="0"/>
              <a:t> </a:t>
            </a:r>
            <a:endParaRPr lang="en-US" b="1" dirty="0"/>
          </a:p>
          <a:p>
            <a:r>
              <a:rPr lang="en-US" b="1" i="1" dirty="0"/>
              <a:t>Despite a prevalent belief that prompts such as “Think Globally, Act Locally” are effective, such non-explicit prompts ordinarily have little or no impact.</a:t>
            </a:r>
          </a:p>
          <a:p>
            <a:endParaRPr lang="en-US" dirty="0"/>
          </a:p>
          <a:p>
            <a:pPr>
              <a:lnSpc>
                <a:spcPct val="80000"/>
              </a:lnSpc>
            </a:pPr>
            <a:r>
              <a:rPr lang="en-US" altLang="en-US" dirty="0"/>
              <a:t>Specific prompts are very effective in encouraging repetitive behaviors</a:t>
            </a:r>
          </a:p>
          <a:p>
            <a:pPr>
              <a:lnSpc>
                <a:spcPct val="80000"/>
              </a:lnSpc>
            </a:pPr>
            <a:endParaRPr lang="en-US" altLang="en-US" dirty="0"/>
          </a:p>
          <a:p>
            <a:pPr>
              <a:lnSpc>
                <a:spcPct val="80000"/>
              </a:lnSpc>
            </a:pPr>
            <a:r>
              <a:rPr lang="en-US" altLang="en-US" dirty="0"/>
              <a:t>Use prompts to encourage positive behaviors rather than to discourage negative behaviors</a:t>
            </a:r>
          </a:p>
          <a:p>
            <a:pPr>
              <a:lnSpc>
                <a:spcPct val="80000"/>
              </a:lnSpc>
            </a:pPr>
            <a:endParaRPr lang="en-US" altLang="en-US" dirty="0"/>
          </a:p>
          <a:p>
            <a:pPr>
              <a:lnSpc>
                <a:spcPct val="80000"/>
              </a:lnSpc>
            </a:pPr>
            <a:r>
              <a:rPr lang="en-US" altLang="en-US" dirty="0"/>
              <a:t>Prompt should be noticeable and self-explanatory through graphics and/or text </a:t>
            </a:r>
          </a:p>
          <a:p>
            <a:pPr>
              <a:lnSpc>
                <a:spcPct val="80000"/>
              </a:lnSpc>
              <a:buFont typeface="Wingdings" panose="05000000000000000000" pitchFamily="2" charset="2"/>
              <a:buNone/>
            </a:pPr>
            <a:endParaRPr lang="en-US" altLang="en-US" dirty="0"/>
          </a:p>
          <a:p>
            <a:pPr>
              <a:lnSpc>
                <a:spcPct val="80000"/>
              </a:lnSpc>
            </a:pPr>
            <a:r>
              <a:rPr lang="en-US" altLang="en-US" dirty="0"/>
              <a:t>Present as close in time and space as possible to the targeted behavior </a:t>
            </a:r>
          </a:p>
          <a:p>
            <a:pPr>
              <a:lnSpc>
                <a:spcPct val="80000"/>
              </a:lnSpc>
              <a:buFont typeface="Wingdings" panose="05000000000000000000" pitchFamily="2" charset="2"/>
              <a:buNone/>
            </a:pPr>
            <a:endParaRPr lang="en-US" altLang="en-US" dirty="0"/>
          </a:p>
          <a:p>
            <a:pPr>
              <a:lnSpc>
                <a:spcPct val="80000"/>
              </a:lnSpc>
            </a:pPr>
            <a:r>
              <a:rPr lang="en-US" altLang="en-US" dirty="0"/>
              <a:t>Use commitment strategies and norms to encourage people to act on the prompt</a:t>
            </a:r>
          </a:p>
          <a:p>
            <a:endParaRPr lang="en-US" dirty="0" smtClean="0"/>
          </a:p>
          <a:p>
            <a:endParaRPr lang="en-US" dirty="0" smtClean="0"/>
          </a:p>
          <a:p>
            <a:r>
              <a:rPr lang="en-US" dirty="0" smtClean="0"/>
              <a:t>Examples</a:t>
            </a:r>
          </a:p>
          <a:p>
            <a:pPr marL="171450" lvl="0" indent="-171450">
              <a:buFontTx/>
              <a:buChar char="-"/>
            </a:pPr>
            <a:r>
              <a:rPr lang="en-US" sz="1200" kern="1200" dirty="0" smtClean="0">
                <a:solidFill>
                  <a:schemeClr val="tx1"/>
                </a:solidFill>
                <a:effectLst/>
                <a:latin typeface="+mn-lt"/>
                <a:ea typeface="+mn-ea"/>
                <a:cs typeface="+mn-cs"/>
              </a:rPr>
              <a:t>Simply making a litter receptacle more visually interesting was found to double the amount of litter deposited in one study, and increase it by 61% in another.</a:t>
            </a:r>
          </a:p>
          <a:p>
            <a:pPr marL="171450" lvl="0" indent="-171450">
              <a:buFontTx/>
              <a:buChar char="-"/>
            </a:pPr>
            <a:r>
              <a:rPr lang="en-US" sz="1200" kern="1200" dirty="0" smtClean="0">
                <a:solidFill>
                  <a:schemeClr val="tx1"/>
                </a:solidFill>
                <a:effectLst/>
                <a:latin typeface="+mn-lt"/>
                <a:ea typeface="+mn-ea"/>
                <a:cs typeface="+mn-cs"/>
              </a:rPr>
              <a:t>Work with nearby retail outlets or other venues to affix decals to paint cans, providing information on where to dispose of leftover paint.</a:t>
            </a:r>
          </a:p>
          <a:p>
            <a:pPr marL="171450" lvl="0" indent="-171450">
              <a:buFontTx/>
              <a:buChar char="-"/>
            </a:pPr>
            <a:r>
              <a:rPr lang="en-US" sz="1200" kern="1200" dirty="0" smtClean="0">
                <a:solidFill>
                  <a:schemeClr val="tx1"/>
                </a:solidFill>
                <a:effectLst/>
                <a:latin typeface="+mn-lt"/>
                <a:ea typeface="+mn-ea"/>
                <a:cs typeface="+mn-cs"/>
              </a:rPr>
              <a:t>Have check-out clerks ask consumers if they have brought bags with them.</a:t>
            </a:r>
          </a:p>
          <a:p>
            <a:pPr marL="171450" lvl="0" indent="-171450">
              <a:buFontTx/>
              <a:buChar char="-"/>
            </a:pPr>
            <a:r>
              <a:rPr lang="en-US" sz="1200" kern="1200" dirty="0" smtClean="0">
                <a:solidFill>
                  <a:schemeClr val="tx1"/>
                </a:solidFill>
                <a:effectLst/>
                <a:latin typeface="+mn-lt"/>
                <a:ea typeface="+mn-ea"/>
                <a:cs typeface="+mn-cs"/>
              </a:rPr>
              <a:t>Place a prompt to purchase a product with recycled content directly below the product.</a:t>
            </a:r>
          </a:p>
          <a:p>
            <a:endParaRPr lang="en-US" dirty="0"/>
          </a:p>
        </p:txBody>
      </p:sp>
      <p:sp>
        <p:nvSpPr>
          <p:cNvPr id="4" name="Slide Number Placeholder 3"/>
          <p:cNvSpPr>
            <a:spLocks noGrp="1"/>
          </p:cNvSpPr>
          <p:nvPr>
            <p:ph type="sldNum" sz="quarter" idx="10"/>
          </p:nvPr>
        </p:nvSpPr>
        <p:spPr/>
        <p:txBody>
          <a:bodyPr/>
          <a:lstStyle/>
          <a:p>
            <a:fld id="{6F1811F5-7E66-4825-BD52-EB3F08FAF649}" type="slidenum">
              <a:rPr lang="en-US" smtClean="0"/>
              <a:pPr/>
              <a:t>13</a:t>
            </a:fld>
            <a:endParaRPr lang="en-US" dirty="0"/>
          </a:p>
        </p:txBody>
      </p:sp>
    </p:spTree>
    <p:extLst>
      <p:ext uri="{BB962C8B-B14F-4D97-AF65-F5344CB8AC3E}">
        <p14:creationId xmlns="" xmlns:p14="http://schemas.microsoft.com/office/powerpoint/2010/main" val="28367213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smtClean="0"/>
              <a:t>Communication – Crafting</a:t>
            </a:r>
            <a:r>
              <a:rPr lang="en-US" b="0" i="0" baseline="0" dirty="0" smtClean="0"/>
              <a:t> effective messages tailored to the target audience.</a:t>
            </a:r>
            <a:endParaRPr lang="en-US" b="0" i="0" dirty="0" smtClean="0"/>
          </a:p>
          <a:p>
            <a:endParaRPr lang="en-US" b="1" i="1" dirty="0" smtClean="0"/>
          </a:p>
          <a:p>
            <a:r>
              <a:rPr lang="en-US" b="1" i="1" dirty="0" smtClean="0"/>
              <a:t>All </a:t>
            </a:r>
            <a:r>
              <a:rPr lang="en-US" b="1" i="1" dirty="0"/>
              <a:t>persuasion begins with capturing attention. Without attention, persuasion is impossible.</a:t>
            </a:r>
            <a:endParaRPr lang="en-US" b="1" dirty="0"/>
          </a:p>
          <a:p>
            <a:r>
              <a:rPr lang="en-US" b="1" i="1" dirty="0"/>
              <a:t> </a:t>
            </a:r>
            <a:endParaRPr lang="en-US" b="1" dirty="0"/>
          </a:p>
          <a:p>
            <a:r>
              <a:rPr lang="en-US" b="1" i="1" dirty="0"/>
              <a:t>Vivid information is likely to stand out against all other information competing for our attention, and thus more likely to be remembered.</a:t>
            </a:r>
            <a:endParaRPr lang="en-US" b="1" dirty="0"/>
          </a:p>
          <a:p>
            <a:r>
              <a:rPr lang="en-US" i="1" dirty="0"/>
              <a:t> </a:t>
            </a:r>
            <a:endParaRPr lang="en-US" dirty="0"/>
          </a:p>
          <a:p>
            <a:r>
              <a:rPr lang="en-US" dirty="0"/>
              <a:t>Make sure that your message is vivid, personal, and concrete</a:t>
            </a:r>
          </a:p>
          <a:p>
            <a:endParaRPr lang="en-US" altLang="en-US" b="1" dirty="0"/>
          </a:p>
          <a:p>
            <a:r>
              <a:rPr lang="en-US" altLang="en-US" dirty="0"/>
              <a:t>Try to promote a message that has moderate support, slightly more extreme than the beliefs of your audience</a:t>
            </a:r>
          </a:p>
          <a:p>
            <a:pPr>
              <a:lnSpc>
                <a:spcPct val="80000"/>
              </a:lnSpc>
              <a:buFont typeface="Wingdings" panose="05000000000000000000" pitchFamily="2" charset="2"/>
              <a:buNone/>
            </a:pPr>
            <a:endParaRPr lang="en-US" altLang="en-US" dirty="0"/>
          </a:p>
          <a:p>
            <a:pPr>
              <a:lnSpc>
                <a:spcPct val="80000"/>
              </a:lnSpc>
            </a:pPr>
            <a:r>
              <a:rPr lang="en-US" altLang="en-US" dirty="0"/>
              <a:t>Frame message to indicate how much is </a:t>
            </a:r>
            <a:r>
              <a:rPr lang="en-US" altLang="en-US" i="1" dirty="0"/>
              <a:t>lost</a:t>
            </a:r>
            <a:r>
              <a:rPr lang="en-US" altLang="en-US" dirty="0"/>
              <a:t>  by not acting, not how much is </a:t>
            </a:r>
            <a:r>
              <a:rPr lang="en-US" altLang="en-US" i="1" dirty="0"/>
              <a:t>saved</a:t>
            </a:r>
            <a:r>
              <a:rPr lang="en-US" altLang="en-US" dirty="0"/>
              <a:t>  by acting</a:t>
            </a:r>
          </a:p>
          <a:p>
            <a:pPr>
              <a:lnSpc>
                <a:spcPct val="80000"/>
              </a:lnSpc>
              <a:buFont typeface="Wingdings" panose="05000000000000000000" pitchFamily="2" charset="2"/>
              <a:buNone/>
            </a:pPr>
            <a:endParaRPr lang="en-US" altLang="en-US" dirty="0"/>
          </a:p>
          <a:p>
            <a:pPr>
              <a:lnSpc>
                <a:spcPct val="80000"/>
              </a:lnSpc>
            </a:pPr>
            <a:r>
              <a:rPr lang="en-US" altLang="en-US" dirty="0"/>
              <a:t>Use social diffusion, get people talking about it </a:t>
            </a:r>
          </a:p>
          <a:p>
            <a:pPr>
              <a:lnSpc>
                <a:spcPct val="80000"/>
              </a:lnSpc>
              <a:buFont typeface="Wingdings" panose="05000000000000000000" pitchFamily="2" charset="2"/>
              <a:buNone/>
            </a:pPr>
            <a:r>
              <a:rPr lang="en-US" altLang="en-US" dirty="0"/>
              <a:t>	(e.g. advertise participant names)</a:t>
            </a:r>
          </a:p>
          <a:p>
            <a:pPr>
              <a:lnSpc>
                <a:spcPct val="80000"/>
              </a:lnSpc>
              <a:buFont typeface="Wingdings" panose="05000000000000000000" pitchFamily="2" charset="2"/>
              <a:buNone/>
            </a:pPr>
            <a:endParaRPr lang="en-US" altLang="en-US" dirty="0"/>
          </a:p>
          <a:p>
            <a:pPr>
              <a:lnSpc>
                <a:spcPct val="80000"/>
              </a:lnSpc>
            </a:pPr>
            <a:r>
              <a:rPr lang="en-US" altLang="en-US" dirty="0"/>
              <a:t>Use personal contact to deliver your message</a:t>
            </a:r>
          </a:p>
          <a:p>
            <a:pPr>
              <a:lnSpc>
                <a:spcPct val="80000"/>
              </a:lnSpc>
              <a:buFont typeface="Wingdings" panose="05000000000000000000" pitchFamily="2" charset="2"/>
              <a:buNone/>
            </a:pPr>
            <a:endParaRPr lang="en-US" altLang="en-US" dirty="0"/>
          </a:p>
          <a:p>
            <a:pPr>
              <a:lnSpc>
                <a:spcPct val="80000"/>
              </a:lnSpc>
            </a:pPr>
            <a:r>
              <a:rPr lang="en-US" altLang="en-US" dirty="0"/>
              <a:t>Provide feedback at both individual and community levels about how well things are going w/ activity</a:t>
            </a:r>
          </a:p>
          <a:p>
            <a:endParaRPr lang="en-US" b="0" dirty="0" smtClean="0"/>
          </a:p>
          <a:p>
            <a:pPr lvl="0"/>
            <a:r>
              <a:rPr lang="en-US" sz="1200" kern="1200" dirty="0" smtClean="0">
                <a:solidFill>
                  <a:schemeClr val="tx1"/>
                </a:solidFill>
                <a:effectLst/>
                <a:latin typeface="+mn-lt"/>
                <a:ea typeface="+mn-ea"/>
                <a:cs typeface="+mn-cs"/>
              </a:rPr>
              <a:t>Examples</a:t>
            </a:r>
          </a:p>
          <a:p>
            <a:pPr marL="171450" lvl="0" indent="-171450">
              <a:buFontTx/>
              <a:buChar char="-"/>
            </a:pPr>
            <a:r>
              <a:rPr lang="en-US" sz="1200" kern="1200" dirty="0" smtClean="0">
                <a:solidFill>
                  <a:schemeClr val="tx1"/>
                </a:solidFill>
                <a:effectLst/>
                <a:latin typeface="+mn-lt"/>
                <a:ea typeface="+mn-ea"/>
                <a:cs typeface="+mn-cs"/>
              </a:rPr>
              <a:t>Posting signs above aluminum can recycling containers, which provided feedback on the number of cans recycled during the previous weeks, increased recovery rates by 65%.</a:t>
            </a:r>
          </a:p>
          <a:p>
            <a:pPr marL="171450" lvl="0" indent="-171450">
              <a:buFontTx/>
              <a:buChar char="-"/>
            </a:pPr>
            <a:r>
              <a:rPr lang="en-US" sz="1200" kern="1200" dirty="0" smtClean="0">
                <a:solidFill>
                  <a:schemeClr val="tx1"/>
                </a:solidFill>
                <a:effectLst/>
                <a:latin typeface="+mn-lt"/>
                <a:ea typeface="+mn-ea"/>
                <a:cs typeface="+mn-cs"/>
              </a:rPr>
              <a:t>Households which received weekly group feedback on the total pounds of paper they had recycled increased the amount recycled by 26%.</a:t>
            </a:r>
          </a:p>
          <a:p>
            <a:endParaRPr lang="en-US" b="0" dirty="0"/>
          </a:p>
        </p:txBody>
      </p:sp>
      <p:sp>
        <p:nvSpPr>
          <p:cNvPr id="4" name="Slide Number Placeholder 3"/>
          <p:cNvSpPr>
            <a:spLocks noGrp="1"/>
          </p:cNvSpPr>
          <p:nvPr>
            <p:ph type="sldNum" sz="quarter" idx="10"/>
          </p:nvPr>
        </p:nvSpPr>
        <p:spPr/>
        <p:txBody>
          <a:bodyPr/>
          <a:lstStyle/>
          <a:p>
            <a:fld id="{6F1811F5-7E66-4825-BD52-EB3F08FAF649}" type="slidenum">
              <a:rPr lang="en-US" smtClean="0"/>
              <a:pPr/>
              <a:t>14</a:t>
            </a:fld>
            <a:endParaRPr lang="en-US" dirty="0"/>
          </a:p>
        </p:txBody>
      </p:sp>
    </p:spTree>
    <p:extLst>
      <p:ext uri="{BB962C8B-B14F-4D97-AF65-F5344CB8AC3E}">
        <p14:creationId xmlns="" xmlns:p14="http://schemas.microsoft.com/office/powerpoint/2010/main" val="7625164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6503">
              <a:defRPr/>
            </a:pPr>
            <a:r>
              <a:rPr lang="en-US" i="0" dirty="0" smtClean="0"/>
              <a:t>Incentives:</a:t>
            </a:r>
            <a:r>
              <a:rPr lang="en-US" i="0" baseline="0" dirty="0" smtClean="0"/>
              <a:t>  Providing monetary or non-monetary benefits to encourage the behavior.</a:t>
            </a:r>
            <a:endParaRPr lang="en-US" i="0" dirty="0" smtClean="0"/>
          </a:p>
          <a:p>
            <a:pPr defTabSz="916503">
              <a:defRPr/>
            </a:pPr>
            <a:endParaRPr lang="en-US" i="1" dirty="0" smtClean="0"/>
          </a:p>
          <a:p>
            <a:pPr defTabSz="916503">
              <a:defRPr/>
            </a:pPr>
            <a:r>
              <a:rPr lang="en-US" i="1" dirty="0" smtClean="0"/>
              <a:t>Research </a:t>
            </a:r>
            <a:r>
              <a:rPr lang="en-US" i="1" dirty="0"/>
              <a:t>in behavior change underscores the importance and success of using incentives to reward behavior we would like people to engage in.  The success of disincentives are often less predictable, since the punishment suppresses an unwanted behavior but does not directly encourage a positive alternative.</a:t>
            </a:r>
            <a:endParaRPr lang="en-US" dirty="0"/>
          </a:p>
          <a:p>
            <a:pPr>
              <a:buFont typeface="Wingdings" panose="05000000000000000000" pitchFamily="2" charset="2"/>
              <a:buNone/>
            </a:pPr>
            <a:endParaRPr lang="en-US" altLang="en-US" b="1" dirty="0" smtClean="0">
              <a:latin typeface="+mj-lt"/>
            </a:endParaRPr>
          </a:p>
          <a:p>
            <a:r>
              <a:rPr lang="en-US" altLang="en-US" b="0" dirty="0">
                <a:latin typeface="+mj-lt"/>
              </a:rPr>
              <a:t>Use incentives to reward positive behavior</a:t>
            </a:r>
          </a:p>
          <a:p>
            <a:pPr>
              <a:buFont typeface="Wingdings" panose="05000000000000000000" pitchFamily="2" charset="2"/>
              <a:buNone/>
            </a:pPr>
            <a:endParaRPr lang="en-US" altLang="en-US" b="0" dirty="0">
              <a:latin typeface="+mj-lt"/>
            </a:endParaRPr>
          </a:p>
          <a:p>
            <a:r>
              <a:rPr lang="en-US" altLang="en-US" b="0" dirty="0">
                <a:latin typeface="+mj-lt"/>
              </a:rPr>
              <a:t>Make incentive visible</a:t>
            </a:r>
          </a:p>
          <a:p>
            <a:pPr>
              <a:buFont typeface="Wingdings" panose="05000000000000000000" pitchFamily="2" charset="2"/>
              <a:buNone/>
            </a:pPr>
            <a:endParaRPr lang="en-US" altLang="en-US" b="0" dirty="0">
              <a:latin typeface="+mj-lt"/>
            </a:endParaRPr>
          </a:p>
          <a:p>
            <a:r>
              <a:rPr lang="en-US" altLang="en-US" b="0" dirty="0">
                <a:latin typeface="+mj-lt"/>
              </a:rPr>
              <a:t>Be cautious about removing incentives</a:t>
            </a:r>
          </a:p>
          <a:p>
            <a:pPr>
              <a:buFont typeface="Wingdings" panose="05000000000000000000" pitchFamily="2" charset="2"/>
              <a:buNone/>
            </a:pPr>
            <a:endParaRPr lang="en-US" altLang="en-US" b="0" dirty="0">
              <a:latin typeface="+mj-lt"/>
            </a:endParaRPr>
          </a:p>
          <a:p>
            <a:r>
              <a:rPr lang="en-US" altLang="en-US" b="0" dirty="0">
                <a:latin typeface="+mj-lt"/>
              </a:rPr>
              <a:t>Prepare for people’s attempts to avoid the associated disincentive</a:t>
            </a:r>
          </a:p>
          <a:p>
            <a:pPr>
              <a:buFont typeface="Wingdings" panose="05000000000000000000" pitchFamily="2" charset="2"/>
              <a:buNone/>
            </a:pPr>
            <a:endParaRPr lang="en-US" altLang="en-US" b="0" dirty="0">
              <a:latin typeface="+mj-lt"/>
            </a:endParaRPr>
          </a:p>
          <a:p>
            <a:r>
              <a:rPr lang="en-US" altLang="en-US" b="0" dirty="0">
                <a:latin typeface="+mj-lt"/>
              </a:rPr>
              <a:t>Use non-monetary incentives</a:t>
            </a:r>
          </a:p>
          <a:p>
            <a:endParaRPr lang="en-US" dirty="0" smtClean="0"/>
          </a:p>
          <a:p>
            <a:endParaRPr lang="en-US" dirty="0" smtClean="0"/>
          </a:p>
          <a:p>
            <a:r>
              <a:rPr lang="en-US" dirty="0" smtClean="0"/>
              <a:t>Examples</a:t>
            </a:r>
          </a:p>
          <a:p>
            <a:pPr marL="171450" lvl="0" indent="-171450">
              <a:buFontTx/>
              <a:buChar char="-"/>
            </a:pPr>
            <a:r>
              <a:rPr lang="en-US" sz="1200" kern="1200" dirty="0" smtClean="0">
                <a:solidFill>
                  <a:schemeClr val="tx1"/>
                </a:solidFill>
                <a:effectLst/>
                <a:latin typeface="+mn-lt"/>
                <a:ea typeface="+mn-ea"/>
                <a:cs typeface="+mn-cs"/>
              </a:rPr>
              <a:t>Offer small credits to shoppers who bring their own bags or reuse store bags. </a:t>
            </a:r>
          </a:p>
          <a:p>
            <a:pPr marL="171450" lvl="0" indent="-171450">
              <a:buFontTx/>
              <a:buChar char="-"/>
            </a:pPr>
            <a:r>
              <a:rPr lang="en-US" sz="1200" kern="1200" dirty="0" smtClean="0">
                <a:solidFill>
                  <a:schemeClr val="tx1"/>
                </a:solidFill>
                <a:effectLst/>
                <a:latin typeface="+mn-lt"/>
                <a:ea typeface="+mn-ea"/>
                <a:cs typeface="+mn-cs"/>
              </a:rPr>
              <a:t>Charge for use of items such as plastic shopping bags and Styrofoam cups.</a:t>
            </a:r>
          </a:p>
          <a:p>
            <a:pPr marL="171450" lvl="0" indent="-171450">
              <a:buFontTx/>
              <a:buChar char="-"/>
            </a:pPr>
            <a:r>
              <a:rPr lang="en-US" sz="1200" kern="1200" dirty="0" smtClean="0">
                <a:solidFill>
                  <a:schemeClr val="tx1"/>
                </a:solidFill>
                <a:effectLst/>
                <a:latin typeface="+mn-lt"/>
                <a:ea typeface="+mn-ea"/>
                <a:cs typeface="+mn-cs"/>
              </a:rPr>
              <a:t>Attach a sizable deposit on household hazardous products to motivate individuals to bring leftover products to a proper </a:t>
            </a:r>
            <a:r>
              <a:rPr lang="en-US" sz="1200" kern="1200" dirty="0" err="1" smtClean="0">
                <a:solidFill>
                  <a:schemeClr val="tx1"/>
                </a:solidFill>
                <a:effectLst/>
                <a:latin typeface="+mn-lt"/>
                <a:ea typeface="+mn-ea"/>
                <a:cs typeface="+mn-cs"/>
              </a:rPr>
              <a:t>HHW</a:t>
            </a:r>
            <a:r>
              <a:rPr lang="en-US" sz="1200" kern="1200" dirty="0" smtClean="0">
                <a:solidFill>
                  <a:schemeClr val="tx1"/>
                </a:solidFill>
                <a:effectLst/>
                <a:latin typeface="+mn-lt"/>
                <a:ea typeface="+mn-ea"/>
                <a:cs typeface="+mn-cs"/>
              </a:rPr>
              <a:t> collection.</a:t>
            </a:r>
          </a:p>
          <a:p>
            <a:endParaRPr lang="en-US" dirty="0"/>
          </a:p>
        </p:txBody>
      </p:sp>
      <p:sp>
        <p:nvSpPr>
          <p:cNvPr id="4" name="Slide Number Placeholder 3"/>
          <p:cNvSpPr>
            <a:spLocks noGrp="1"/>
          </p:cNvSpPr>
          <p:nvPr>
            <p:ph type="sldNum" sz="quarter" idx="10"/>
          </p:nvPr>
        </p:nvSpPr>
        <p:spPr/>
        <p:txBody>
          <a:bodyPr/>
          <a:lstStyle/>
          <a:p>
            <a:fld id="{6F1811F5-7E66-4825-BD52-EB3F08FAF649}" type="slidenum">
              <a:rPr lang="en-US" smtClean="0"/>
              <a:pPr/>
              <a:t>15</a:t>
            </a:fld>
            <a:endParaRPr lang="en-US" dirty="0"/>
          </a:p>
        </p:txBody>
      </p:sp>
    </p:spTree>
    <p:extLst>
      <p:ext uri="{BB962C8B-B14F-4D97-AF65-F5344CB8AC3E}">
        <p14:creationId xmlns="" xmlns:p14="http://schemas.microsoft.com/office/powerpoint/2010/main" val="9597111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pPr>
            <a:r>
              <a:rPr lang="en-US" altLang="en-US" b="0" dirty="0"/>
              <a:t>Use </a:t>
            </a:r>
            <a:r>
              <a:rPr lang="en-US" altLang="en-US" b="0" dirty="0" smtClean="0"/>
              <a:t>results from </a:t>
            </a:r>
            <a:r>
              <a:rPr lang="en-US" altLang="en-US" b="0" dirty="0"/>
              <a:t>your survey to prioritize barriers</a:t>
            </a:r>
          </a:p>
          <a:p>
            <a:pPr>
              <a:lnSpc>
                <a:spcPct val="90000"/>
              </a:lnSpc>
              <a:buFont typeface="Wingdings" panose="05000000000000000000" pitchFamily="2" charset="2"/>
              <a:buNone/>
            </a:pPr>
            <a:endParaRPr lang="en-US" altLang="en-US" b="0" dirty="0"/>
          </a:p>
          <a:p>
            <a:pPr>
              <a:lnSpc>
                <a:spcPct val="90000"/>
              </a:lnSpc>
            </a:pPr>
            <a:r>
              <a:rPr lang="en-US" altLang="en-US" b="0" dirty="0"/>
              <a:t>Select tools that match identified barriers</a:t>
            </a:r>
          </a:p>
          <a:p>
            <a:pPr>
              <a:lnSpc>
                <a:spcPct val="90000"/>
              </a:lnSpc>
              <a:buFont typeface="Wingdings" panose="05000000000000000000" pitchFamily="2" charset="2"/>
              <a:buNone/>
            </a:pPr>
            <a:endParaRPr lang="en-US" altLang="en-US" b="0" dirty="0"/>
          </a:p>
          <a:p>
            <a:pPr>
              <a:lnSpc>
                <a:spcPct val="90000"/>
              </a:lnSpc>
            </a:pPr>
            <a:r>
              <a:rPr lang="en-US" altLang="en-US" b="0" dirty="0"/>
              <a:t>Solicit feedback from focus groups on your initial project design</a:t>
            </a:r>
          </a:p>
          <a:p>
            <a:pPr>
              <a:lnSpc>
                <a:spcPct val="90000"/>
              </a:lnSpc>
            </a:pPr>
            <a:endParaRPr lang="en-US" altLang="en-US" b="0" dirty="0"/>
          </a:p>
          <a:p>
            <a:pPr>
              <a:lnSpc>
                <a:spcPct val="90000"/>
              </a:lnSpc>
            </a:pPr>
            <a:r>
              <a:rPr lang="en-US" altLang="en-US" b="0" dirty="0"/>
              <a:t>Pilot the program with at least an intervention group &amp; a control group</a:t>
            </a:r>
          </a:p>
          <a:p>
            <a:pPr>
              <a:lnSpc>
                <a:spcPct val="90000"/>
              </a:lnSpc>
              <a:buFont typeface="Wingdings" panose="05000000000000000000" pitchFamily="2" charset="2"/>
              <a:buNone/>
            </a:pPr>
            <a:endParaRPr lang="en-US" altLang="en-US" b="1" dirty="0"/>
          </a:p>
        </p:txBody>
      </p:sp>
      <p:sp>
        <p:nvSpPr>
          <p:cNvPr id="4" name="Slide Number Placeholder 3"/>
          <p:cNvSpPr>
            <a:spLocks noGrp="1"/>
          </p:cNvSpPr>
          <p:nvPr>
            <p:ph type="sldNum" sz="quarter" idx="10"/>
          </p:nvPr>
        </p:nvSpPr>
        <p:spPr/>
        <p:txBody>
          <a:bodyPr/>
          <a:lstStyle/>
          <a:p>
            <a:fld id="{6F1811F5-7E66-4825-BD52-EB3F08FAF649}" type="slidenum">
              <a:rPr lang="en-US" smtClean="0"/>
              <a:pPr/>
              <a:t>16</a:t>
            </a:fld>
            <a:endParaRPr lang="en-US" dirty="0"/>
          </a:p>
        </p:txBody>
      </p:sp>
    </p:spTree>
    <p:extLst>
      <p:ext uri="{BB962C8B-B14F-4D97-AF65-F5344CB8AC3E}">
        <p14:creationId xmlns="" xmlns:p14="http://schemas.microsoft.com/office/powerpoint/2010/main" val="28599865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pPr>
            <a:r>
              <a:rPr lang="en-US" altLang="en-US" b="0" dirty="0"/>
              <a:t>Measure behavior change with actual observations and reliable records.</a:t>
            </a:r>
          </a:p>
          <a:p>
            <a:pPr>
              <a:lnSpc>
                <a:spcPct val="90000"/>
              </a:lnSpc>
            </a:pPr>
            <a:endParaRPr lang="en-US" altLang="en-US" b="1" dirty="0"/>
          </a:p>
          <a:p>
            <a:pPr>
              <a:lnSpc>
                <a:spcPct val="90000"/>
              </a:lnSpc>
            </a:pPr>
            <a:r>
              <a:rPr lang="en-US" dirty="0"/>
              <a:t>Where possible, don't rely upon people's self reports of their behavior</a:t>
            </a:r>
            <a:endParaRPr lang="en-US" altLang="en-US" b="1" dirty="0"/>
          </a:p>
          <a:p>
            <a:endParaRPr lang="en-US" dirty="0" smtClean="0"/>
          </a:p>
          <a:p>
            <a:pPr lvl="0"/>
            <a:r>
              <a:rPr lang="en-US" dirty="0"/>
              <a:t>Revise your </a:t>
            </a:r>
            <a:r>
              <a:rPr lang="en-US" dirty="0" smtClean="0"/>
              <a:t>pilot </a:t>
            </a:r>
            <a:r>
              <a:rPr lang="en-US" dirty="0"/>
              <a:t>u</a:t>
            </a:r>
            <a:r>
              <a:rPr lang="en-US" dirty="0" smtClean="0"/>
              <a:t>ntil </a:t>
            </a:r>
            <a:r>
              <a:rPr lang="en-US" dirty="0"/>
              <a:t>i</a:t>
            </a:r>
            <a:r>
              <a:rPr lang="en-US" dirty="0" smtClean="0"/>
              <a:t>t </a:t>
            </a:r>
            <a:r>
              <a:rPr lang="en-US" dirty="0"/>
              <a:t>is </a:t>
            </a:r>
            <a:r>
              <a:rPr lang="en-US" dirty="0" smtClean="0"/>
              <a:t>effective </a:t>
            </a:r>
            <a:r>
              <a:rPr lang="en-US" dirty="0"/>
              <a:t>- If the pilot happens to be ineffective, do not be tempted to implement the full program after the pilot.  The extra time that you take to run another pilot may save you significant dollars if your intuition has betrayed you.</a:t>
            </a:r>
          </a:p>
          <a:p>
            <a:pPr lvl="0"/>
            <a:endParaRPr lang="en-US" dirty="0" smtClean="0"/>
          </a:p>
          <a:p>
            <a:pPr lvl="0"/>
            <a:r>
              <a:rPr lang="en-US" dirty="0" smtClean="0"/>
              <a:t>Evaluate </a:t>
            </a:r>
            <a:r>
              <a:rPr lang="en-US" dirty="0"/>
              <a:t>the </a:t>
            </a:r>
            <a:r>
              <a:rPr lang="en-US" dirty="0" smtClean="0"/>
              <a:t>community implementation</a:t>
            </a:r>
            <a:r>
              <a:rPr lang="en-US" dirty="0"/>
              <a:t>: </a:t>
            </a:r>
          </a:p>
          <a:p>
            <a:pPr lvl="0"/>
            <a:r>
              <a:rPr lang="en-US" dirty="0" smtClean="0"/>
              <a:t>-</a:t>
            </a:r>
            <a:r>
              <a:rPr lang="en-US" baseline="0" dirty="0" smtClean="0"/>
              <a:t> </a:t>
            </a:r>
            <a:r>
              <a:rPr lang="en-US" dirty="0" smtClean="0"/>
              <a:t>Prior </a:t>
            </a:r>
            <a:r>
              <a:rPr lang="en-US" dirty="0"/>
              <a:t>to implementing your program community-wide, use actual observations of behavior or reliable records (e.g. waste records) rather than self-reports to establish a baseline.</a:t>
            </a:r>
          </a:p>
          <a:p>
            <a:pPr lvl="0"/>
            <a:r>
              <a:rPr lang="en-US" dirty="0" smtClean="0"/>
              <a:t>- Once </a:t>
            </a:r>
            <a:r>
              <a:rPr lang="en-US" dirty="0"/>
              <a:t>you have implemented your program, begin to collect data to ascertain its impact. </a:t>
            </a:r>
          </a:p>
          <a:p>
            <a:pPr lvl="0"/>
            <a:r>
              <a:rPr lang="en-US" dirty="0" smtClean="0"/>
              <a:t>- Conduct </a:t>
            </a:r>
            <a:r>
              <a:rPr lang="en-US" dirty="0"/>
              <a:t>these evaluations at different time intervals.</a:t>
            </a:r>
          </a:p>
          <a:p>
            <a:pPr lvl="0"/>
            <a:r>
              <a:rPr lang="en-US" dirty="0" smtClean="0"/>
              <a:t>- Take </a:t>
            </a:r>
            <a:r>
              <a:rPr lang="en-US" dirty="0"/>
              <a:t>the time to write up a final report and make sure that people know about it!</a:t>
            </a:r>
          </a:p>
          <a:p>
            <a:pPr lvl="0"/>
            <a:r>
              <a:rPr lang="en-US" dirty="0" smtClean="0"/>
              <a:t>- Consider </a:t>
            </a:r>
            <a:r>
              <a:rPr lang="en-US" dirty="0"/>
              <a:t>adding a description of your project to the case studies database at http://www.cbsm.com.</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6F1811F5-7E66-4825-BD52-EB3F08FAF649}" type="slidenum">
              <a:rPr lang="en-US" smtClean="0"/>
              <a:pPr/>
              <a:t>17</a:t>
            </a:fld>
            <a:endParaRPr lang="en-US" dirty="0"/>
          </a:p>
        </p:txBody>
      </p:sp>
    </p:spTree>
    <p:extLst>
      <p:ext uri="{BB962C8B-B14F-4D97-AF65-F5344CB8AC3E}">
        <p14:creationId xmlns="" xmlns:p14="http://schemas.microsoft.com/office/powerpoint/2010/main" val="18174451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Using questionnaire results as well as accepted</a:t>
            </a:r>
            <a:r>
              <a:rPr lang="en-US" baseline="0" dirty="0" smtClean="0"/>
              <a:t> best practices throughout the university and college recycling programs, strategies were developed to change behaviors.</a:t>
            </a:r>
            <a:endParaRPr lang="en-US" dirty="0"/>
          </a:p>
        </p:txBody>
      </p:sp>
      <p:sp>
        <p:nvSpPr>
          <p:cNvPr id="4" name="Slide Number Placeholder 3"/>
          <p:cNvSpPr>
            <a:spLocks noGrp="1"/>
          </p:cNvSpPr>
          <p:nvPr>
            <p:ph type="sldNum" sz="quarter" idx="10"/>
          </p:nvPr>
        </p:nvSpPr>
        <p:spPr/>
        <p:txBody>
          <a:bodyPr/>
          <a:lstStyle/>
          <a:p>
            <a:fld id="{6F1811F5-7E66-4825-BD52-EB3F08FAF649}" type="slidenum">
              <a:rPr lang="en-US" smtClean="0"/>
              <a:pPr/>
              <a:t>19</a:t>
            </a:fld>
            <a:endParaRPr lang="en-US" dirty="0"/>
          </a:p>
        </p:txBody>
      </p:sp>
    </p:spTree>
    <p:extLst>
      <p:ext uri="{BB962C8B-B14F-4D97-AF65-F5344CB8AC3E}">
        <p14:creationId xmlns="" xmlns:p14="http://schemas.microsoft.com/office/powerpoint/2010/main" val="903064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F1811F5-7E66-4825-BD52-EB3F08FAF649}" type="slidenum">
              <a:rPr lang="en-US" smtClean="0"/>
              <a:pPr/>
              <a:t>21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Campaigns that rely solely on providing information often have little or no effect upon behavior</a:t>
            </a:r>
            <a:r>
              <a:rPr lang="en-US" dirty="0" smtClean="0"/>
              <a:t>. For example, presentations, workshops,</a:t>
            </a:r>
            <a:r>
              <a:rPr lang="en-US" baseline="0" dirty="0" smtClean="0"/>
              <a:t> </a:t>
            </a:r>
            <a:r>
              <a:rPr lang="en-US" dirty="0" smtClean="0"/>
              <a:t>brochures and other handouts may give people information that teaches</a:t>
            </a:r>
            <a:r>
              <a:rPr lang="en-US" baseline="0" dirty="0" smtClean="0"/>
              <a:t> them the right things to do and they believe they should do them, but chances are unlikely they will actually make the changes.</a:t>
            </a:r>
          </a:p>
          <a:p>
            <a:pPr lvl="0"/>
            <a:endParaRPr lang="en-US" baseline="0" dirty="0" smtClean="0"/>
          </a:p>
          <a:p>
            <a:pPr lvl="0"/>
            <a:r>
              <a:rPr lang="en-US" baseline="0" dirty="0" smtClean="0"/>
              <a:t>Examples of technologies include a range of things from programmable thermostats to email or text reminders.  </a:t>
            </a:r>
            <a:endParaRPr lang="en-US" dirty="0"/>
          </a:p>
          <a:p>
            <a:r>
              <a:rPr lang="en-US" dirty="0"/>
              <a:t> </a:t>
            </a:r>
          </a:p>
          <a:p>
            <a:pPr lvl="0"/>
            <a:r>
              <a:rPr lang="en-US" dirty="0"/>
              <a:t>The major influence on our attitudes and behavior is not the media, but rather our contact with other people.</a:t>
            </a:r>
          </a:p>
          <a:p>
            <a:r>
              <a:rPr lang="en-US" dirty="0"/>
              <a:t> </a:t>
            </a:r>
          </a:p>
          <a:p>
            <a:pPr lvl="0"/>
            <a:r>
              <a:rPr lang="en-US" dirty="0"/>
              <a:t>Programs that are not properly designed and evaluated are frequently less effective.  As a consequence, several programs often have to be developed and delivered to bring about the same change in behavior as one well-designed program.  </a:t>
            </a:r>
          </a:p>
          <a:p>
            <a:r>
              <a:rPr lang="en-US" dirty="0"/>
              <a:t> </a:t>
            </a:r>
          </a:p>
          <a:p>
            <a:pPr lvl="0"/>
            <a:endParaRPr lang="en-US" dirty="0"/>
          </a:p>
          <a:p>
            <a:endParaRPr lang="en-US" dirty="0"/>
          </a:p>
        </p:txBody>
      </p:sp>
      <p:sp>
        <p:nvSpPr>
          <p:cNvPr id="4" name="Slide Number Placeholder 3"/>
          <p:cNvSpPr>
            <a:spLocks noGrp="1"/>
          </p:cNvSpPr>
          <p:nvPr>
            <p:ph type="sldNum" sz="quarter" idx="10"/>
          </p:nvPr>
        </p:nvSpPr>
        <p:spPr/>
        <p:txBody>
          <a:bodyPr/>
          <a:lstStyle/>
          <a:p>
            <a:fld id="{6F1811F5-7E66-4825-BD52-EB3F08FAF649}" type="slidenum">
              <a:rPr lang="en-US" smtClean="0"/>
              <a:pPr/>
              <a:t>2</a:t>
            </a:fld>
            <a:endParaRPr lang="en-US" dirty="0"/>
          </a:p>
        </p:txBody>
      </p:sp>
    </p:spTree>
    <p:extLst>
      <p:ext uri="{BB962C8B-B14F-4D97-AF65-F5344CB8AC3E}">
        <p14:creationId xmlns="" xmlns:p14="http://schemas.microsoft.com/office/powerpoint/2010/main" val="27366973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The primary advantage of a community-based social marketing behavior change strategy over many other forms of planning is that it starts with people’s behavior and works backward to select a particular tactic suited for that behavior.</a:t>
            </a:r>
          </a:p>
          <a:p>
            <a:r>
              <a:rPr lang="en-US" dirty="0"/>
              <a:t> </a:t>
            </a:r>
          </a:p>
          <a:p>
            <a:pPr lvl="0"/>
            <a:r>
              <a:rPr lang="en-US" dirty="0"/>
              <a:t>We are most likely to change some behaviors in response to direct appeals or social support from others.  Thus personal contact at the community level is more effective.</a:t>
            </a:r>
          </a:p>
          <a:p>
            <a:r>
              <a:rPr lang="en-US" dirty="0"/>
              <a:t>  </a:t>
            </a:r>
          </a:p>
          <a:p>
            <a:pPr lvl="0"/>
            <a:r>
              <a:rPr lang="en-US" dirty="0"/>
              <a:t>Properly designing and evaluating a community-based social marketing strategy will initially entail more work on your part, but this effort will be rewarded both through greater impact and lower long-term costs.</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6F1811F5-7E66-4825-BD52-EB3F08FAF649}" type="slidenum">
              <a:rPr lang="en-US" smtClean="0"/>
              <a:pPr/>
              <a:t>3</a:t>
            </a:fld>
            <a:endParaRPr lang="en-US" dirty="0"/>
          </a:p>
        </p:txBody>
      </p:sp>
    </p:spTree>
    <p:extLst>
      <p:ext uri="{BB962C8B-B14F-4D97-AF65-F5344CB8AC3E}">
        <p14:creationId xmlns="" xmlns:p14="http://schemas.microsoft.com/office/powerpoint/2010/main" val="12504643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Select a behavior and target audience that will also help achieve your tribe’s broader goals and objectives.</a:t>
            </a:r>
          </a:p>
          <a:p>
            <a:endParaRPr lang="en-US" b="0" baseline="0" dirty="0" smtClean="0"/>
          </a:p>
          <a:p>
            <a:pPr marL="611002" indent="-611002">
              <a:lnSpc>
                <a:spcPct val="80000"/>
              </a:lnSpc>
            </a:pPr>
            <a:r>
              <a:rPr lang="en-US" altLang="en-US" dirty="0"/>
              <a:t>Be specific about the target behavior you want to promote before doing </a:t>
            </a:r>
            <a:r>
              <a:rPr lang="en-US" altLang="en-US" dirty="0" smtClean="0"/>
              <a:t>research:</a:t>
            </a:r>
            <a:endParaRPr lang="en-US" altLang="en-US" dirty="0"/>
          </a:p>
          <a:p>
            <a:r>
              <a:rPr lang="en-US" dirty="0" smtClean="0"/>
              <a:t>- Is </a:t>
            </a:r>
            <a:r>
              <a:rPr lang="en-US" dirty="0"/>
              <a:t>the behavior non-divisible? </a:t>
            </a:r>
            <a:r>
              <a:rPr lang="en-US" dirty="0" smtClean="0"/>
              <a:t>For example – saying you want to reduce waste is too vague</a:t>
            </a:r>
            <a:r>
              <a:rPr lang="en-US" baseline="0" dirty="0" smtClean="0"/>
              <a:t> as there are many things you can do to reduce waste.  Examples of non-divisible behaviors you could target to reduce waste include using the recycling bins provided or composting food waste in a backyard bin.</a:t>
            </a:r>
            <a:endParaRPr lang="en-US" dirty="0"/>
          </a:p>
          <a:p>
            <a:r>
              <a:rPr lang="en-US" dirty="0" smtClean="0"/>
              <a:t>-</a:t>
            </a:r>
            <a:r>
              <a:rPr lang="en-US" baseline="0" dirty="0" smtClean="0"/>
              <a:t> </a:t>
            </a:r>
            <a:r>
              <a:rPr lang="en-US" dirty="0" smtClean="0"/>
              <a:t>What </a:t>
            </a:r>
            <a:r>
              <a:rPr lang="en-US" dirty="0"/>
              <a:t>is potential impact? </a:t>
            </a:r>
          </a:p>
          <a:p>
            <a:pPr marL="0" indent="0">
              <a:buFontTx/>
              <a:buNone/>
            </a:pPr>
            <a:r>
              <a:rPr lang="en-US" dirty="0" smtClean="0"/>
              <a:t>- What </a:t>
            </a:r>
            <a:r>
              <a:rPr lang="en-US" dirty="0"/>
              <a:t>is the probability of change? </a:t>
            </a:r>
            <a:endParaRPr lang="en-US" dirty="0" smtClean="0"/>
          </a:p>
          <a:p>
            <a:pPr marL="0" indent="0">
              <a:buFontTx/>
              <a:buNone/>
            </a:pPr>
            <a:r>
              <a:rPr lang="en-US" dirty="0" smtClean="0"/>
              <a:t>- How</a:t>
            </a:r>
            <a:r>
              <a:rPr lang="en-US" baseline="0" dirty="0" smtClean="0"/>
              <a:t> much of the target audience has adopted the behavior? You want to target a behavior that has a low percentage of people doing the behavior, i.e. low penetration, to maximize the environmental gains from the project.</a:t>
            </a:r>
            <a:endParaRPr lang="en-US" dirty="0"/>
          </a:p>
          <a:p>
            <a:pPr marL="0" indent="0">
              <a:buFontTx/>
              <a:buNone/>
            </a:pPr>
            <a:r>
              <a:rPr lang="en-US" dirty="0" smtClean="0"/>
              <a:t>- What </a:t>
            </a:r>
            <a:r>
              <a:rPr lang="en-US" dirty="0"/>
              <a:t>is market opportunity</a:t>
            </a:r>
            <a:r>
              <a:rPr lang="en-US" dirty="0" smtClean="0"/>
              <a:t>?</a:t>
            </a:r>
            <a:endParaRPr lang="en-US" baseline="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6F1811F5-7E66-4825-BD52-EB3F08FAF649}" type="slidenum">
              <a:rPr lang="en-US" smtClean="0"/>
              <a:pPr/>
              <a:t>4</a:t>
            </a:fld>
            <a:endParaRPr lang="en-US" dirty="0"/>
          </a:p>
        </p:txBody>
      </p:sp>
    </p:spTree>
    <p:extLst>
      <p:ext uri="{BB962C8B-B14F-4D97-AF65-F5344CB8AC3E}">
        <p14:creationId xmlns="" xmlns:p14="http://schemas.microsoft.com/office/powerpoint/2010/main" val="41830288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6503">
              <a:defRPr/>
            </a:pPr>
            <a:r>
              <a:rPr lang="en-US" altLang="en-US" sz="1200" b="1" dirty="0"/>
              <a:t>Avoid the temptation to skip this step.  Speculation should never be used as the basis for a behavior change </a:t>
            </a:r>
            <a:r>
              <a:rPr lang="en-US" altLang="en-US" sz="1200" b="1" dirty="0" smtClean="0"/>
              <a:t>strategy!  Never assume you know</a:t>
            </a:r>
            <a:r>
              <a:rPr lang="en-US" altLang="en-US" sz="1200" b="1" baseline="0" dirty="0" smtClean="0"/>
              <a:t> what peoples barriers and benefits are. </a:t>
            </a:r>
            <a:endParaRPr lang="en-US" altLang="en-US" sz="1200" b="1" dirty="0"/>
          </a:p>
          <a:p>
            <a:endParaRPr lang="en-US" sz="1200" b="1" dirty="0" smtClean="0"/>
          </a:p>
          <a:p>
            <a:pPr defTabSz="916503">
              <a:defRPr/>
            </a:pPr>
            <a:r>
              <a:rPr lang="en-US" sz="1200" dirty="0" smtClean="0"/>
              <a:t>Begin with Barriers:  </a:t>
            </a:r>
            <a:r>
              <a:rPr lang="en-US" sz="1200" i="1" dirty="0" smtClean="0"/>
              <a:t>Research indicates that each form of sustainable behavior has its own set of barriers.</a:t>
            </a:r>
            <a:endParaRPr lang="en-US" sz="1200" dirty="0" smtClean="0"/>
          </a:p>
          <a:p>
            <a:pPr lvl="0"/>
            <a:r>
              <a:rPr lang="en-US" sz="1200" dirty="0" smtClean="0"/>
              <a:t>Identify barriers to the behavior you wish to promote before designing a strategy. </a:t>
            </a:r>
          </a:p>
          <a:p>
            <a:r>
              <a:rPr lang="en-US" sz="1200" i="1" dirty="0" smtClean="0"/>
              <a:t> </a:t>
            </a:r>
            <a:endParaRPr lang="en-US" sz="1200" b="1" dirty="0"/>
          </a:p>
          <a:p>
            <a:r>
              <a:rPr lang="en-US" sz="1200" b="1" dirty="0"/>
              <a:t>Barrier</a:t>
            </a:r>
            <a:r>
              <a:rPr lang="en-US" sz="1200" dirty="0"/>
              <a:t>: Anything that reduces the probability of a person engaging in the desired behavior </a:t>
            </a:r>
          </a:p>
          <a:p>
            <a:r>
              <a:rPr lang="en-US" sz="1200" dirty="0"/>
              <a:t>• Internal barriers: Knowledge, motivation, perceptions, assumptions </a:t>
            </a:r>
          </a:p>
          <a:p>
            <a:pPr defTabSz="916503">
              <a:defRPr/>
            </a:pPr>
            <a:r>
              <a:rPr lang="en-US" sz="1200" dirty="0"/>
              <a:t>• External barriers: Lack of access, difficulty, cost </a:t>
            </a:r>
            <a:r>
              <a:rPr lang="en-US" sz="1200" b="1" dirty="0"/>
              <a:t>(but d</a:t>
            </a:r>
            <a:r>
              <a:rPr lang="en-US" altLang="en-US" sz="1200" b="1" dirty="0"/>
              <a:t>on’t just assume that the barriers are external for which you have no resources to resolve)</a:t>
            </a:r>
            <a:endParaRPr lang="en-US" sz="1200" dirty="0"/>
          </a:p>
          <a:p>
            <a:endParaRPr lang="en-US" sz="1200" dirty="0"/>
          </a:p>
          <a:p>
            <a:r>
              <a:rPr lang="en-US" sz="1200" b="1" dirty="0"/>
              <a:t>Benefits: </a:t>
            </a:r>
            <a:r>
              <a:rPr lang="en-US" sz="1200" dirty="0"/>
              <a:t>Anything that increases the probability of a person engaging in the desired behavior </a:t>
            </a:r>
          </a:p>
          <a:p>
            <a:r>
              <a:rPr lang="en-US" sz="1200" dirty="0"/>
              <a:t>• Intrinsic: Personal reward for changing behavior: What’s in it for me? </a:t>
            </a:r>
          </a:p>
          <a:p>
            <a:r>
              <a:rPr lang="en-US" sz="1200" dirty="0"/>
              <a:t>• External: Benefiting others, society, community or world </a:t>
            </a:r>
          </a:p>
          <a:p>
            <a:endParaRPr lang="en-US" sz="1200" dirty="0" smtClean="0"/>
          </a:p>
          <a:p>
            <a:r>
              <a:rPr lang="en-US" dirty="0" smtClean="0"/>
              <a:t>While significant pressures exist to skip this step, it is impossible to design an effective strategy without identifying barriers.  The four most common reasons for skipping barrier identification:</a:t>
            </a:r>
            <a:endParaRPr lang="en-US" sz="1800" dirty="0" smtClean="0"/>
          </a:p>
          <a:p>
            <a:pPr lvl="0"/>
            <a:r>
              <a:rPr lang="en-US" dirty="0" smtClean="0"/>
              <a:t>- the belief that the barriers to the behavior are already known;</a:t>
            </a:r>
            <a:endParaRPr lang="en-US" sz="1800" dirty="0" smtClean="0"/>
          </a:p>
          <a:p>
            <a:pPr lvl="0"/>
            <a:r>
              <a:rPr lang="en-US" dirty="0" smtClean="0"/>
              <a:t>- time pressures;</a:t>
            </a:r>
            <a:endParaRPr lang="en-US" sz="1800" dirty="0" smtClean="0"/>
          </a:p>
          <a:p>
            <a:pPr lvl="0"/>
            <a:r>
              <a:rPr lang="en-US" dirty="0" smtClean="0"/>
              <a:t>- financial constraints;</a:t>
            </a:r>
            <a:endParaRPr lang="en-US" sz="1800" dirty="0" smtClean="0"/>
          </a:p>
          <a:p>
            <a:pPr lvl="0"/>
            <a:r>
              <a:rPr lang="en-US" dirty="0" smtClean="0"/>
              <a:t>- managerial staff who do not support conducting preliminary research.</a:t>
            </a:r>
            <a:endParaRPr lang="en-US" sz="1800" dirty="0" smtClean="0"/>
          </a:p>
          <a:p>
            <a:endParaRPr lang="en-US" sz="1200" dirty="0"/>
          </a:p>
          <a:p>
            <a:r>
              <a:rPr lang="en-US" sz="1200" u="sng" dirty="0" smtClean="0"/>
              <a:t>Three </a:t>
            </a:r>
            <a:r>
              <a:rPr lang="en-US" sz="1200" u="sng" dirty="0"/>
              <a:t>Steps in Uncovering Barriers and Benefits</a:t>
            </a:r>
            <a:r>
              <a:rPr lang="en-US" sz="1200" dirty="0"/>
              <a:t>:</a:t>
            </a:r>
          </a:p>
          <a:p>
            <a:r>
              <a:rPr lang="en-US" sz="1200" dirty="0"/>
              <a:t> </a:t>
            </a:r>
          </a:p>
          <a:p>
            <a:pPr lvl="0"/>
            <a:r>
              <a:rPr lang="en-US" sz="1200" dirty="0"/>
              <a:t>1) Literature review</a:t>
            </a:r>
          </a:p>
          <a:p>
            <a:pPr lvl="0"/>
            <a:r>
              <a:rPr lang="en-US" sz="1200" dirty="0"/>
              <a:t>    - Specify your objective before conducting your research.</a:t>
            </a:r>
          </a:p>
          <a:p>
            <a:pPr lvl="0"/>
            <a:r>
              <a:rPr lang="en-US" sz="1200" dirty="0"/>
              <a:t>    - Search reports from non-profit organizations, academia, etc.</a:t>
            </a:r>
          </a:p>
          <a:p>
            <a:pPr lvl="0"/>
            <a:endParaRPr lang="en-US" sz="1200" dirty="0"/>
          </a:p>
          <a:p>
            <a:pPr lvl="0"/>
            <a:r>
              <a:rPr lang="en-US" sz="1200" dirty="0"/>
              <a:t>2) Qualitative research</a:t>
            </a:r>
          </a:p>
          <a:p>
            <a:pPr lvl="0"/>
            <a:r>
              <a:rPr lang="en-US" sz="1200" dirty="0"/>
              <a:t>    - Observational studies – watch individuals carry out desired behavior in settings that are as natural as possible</a:t>
            </a:r>
          </a:p>
          <a:p>
            <a:pPr lvl="0"/>
            <a:r>
              <a:rPr lang="en-US" sz="1200" dirty="0"/>
              <a:t>    - Focus groups</a:t>
            </a:r>
          </a:p>
          <a:p>
            <a:pPr lvl="0"/>
            <a:r>
              <a:rPr lang="en-US" sz="1200" dirty="0"/>
              <a:t>       - have 6 to 8 community residents discuss issues that your literature review found as important </a:t>
            </a:r>
            <a:r>
              <a:rPr lang="en-US" sz="1200" i="1" dirty="0"/>
              <a:t>(note about whether to pay participants:  when participants are non-paid volunteers, it is very likely that they are participating because they have a greater interest in the topic than others in the community and thus this may skew your results. Other options might be to have participants automatically included in a drawing for cash or prizes)</a:t>
            </a:r>
          </a:p>
          <a:p>
            <a:pPr lvl="0"/>
            <a:r>
              <a:rPr lang="en-US" sz="1200" i="1" dirty="0"/>
              <a:t>      </a:t>
            </a:r>
            <a:r>
              <a:rPr lang="en-US" sz="1200" dirty="0"/>
              <a:t> - questions that you ask in your focus group should be informed by the literature search that preceded it </a:t>
            </a:r>
          </a:p>
          <a:p>
            <a:pPr lvl="0"/>
            <a:endParaRPr lang="en-US" sz="1200" dirty="0"/>
          </a:p>
          <a:p>
            <a:pPr lvl="0"/>
            <a:r>
              <a:rPr lang="en-US" sz="1200" dirty="0"/>
              <a:t>3) Survey </a:t>
            </a:r>
          </a:p>
          <a:p>
            <a:pPr lvl="0"/>
            <a:r>
              <a:rPr lang="en-US" sz="1200" dirty="0"/>
              <a:t>     - person-to-person interviews</a:t>
            </a:r>
          </a:p>
          <a:p>
            <a:pPr lvl="0"/>
            <a:r>
              <a:rPr lang="en-US" sz="1200" dirty="0"/>
              <a:t>     - mailed/online surveys</a:t>
            </a:r>
          </a:p>
          <a:p>
            <a:pPr lvl="0"/>
            <a:r>
              <a:rPr lang="en-US" sz="1200" dirty="0"/>
              <a:t>     - phone surveys </a:t>
            </a:r>
          </a:p>
          <a:p>
            <a:r>
              <a:rPr lang="en-US" sz="1200" dirty="0"/>
              <a:t>    After you conduct these surveys, analyze the data (e.g. work with tribal colleges, grad students, use Statistical Package for the Social Sciences, etc.)</a:t>
            </a:r>
          </a:p>
          <a:p>
            <a:r>
              <a:rPr lang="en-US" sz="1200" dirty="0"/>
              <a:t> </a:t>
            </a:r>
          </a:p>
          <a:p>
            <a:pPr marL="611002" indent="-611002">
              <a:lnSpc>
                <a:spcPct val="80000"/>
              </a:lnSpc>
            </a:pPr>
            <a:endParaRPr lang="en-US" altLang="en-US" sz="1200" b="1" dirty="0"/>
          </a:p>
          <a:p>
            <a:endParaRPr lang="en-US" sz="1200" dirty="0"/>
          </a:p>
        </p:txBody>
      </p:sp>
      <p:sp>
        <p:nvSpPr>
          <p:cNvPr id="4" name="Slide Number Placeholder 3"/>
          <p:cNvSpPr>
            <a:spLocks noGrp="1"/>
          </p:cNvSpPr>
          <p:nvPr>
            <p:ph type="sldNum" sz="quarter" idx="10"/>
          </p:nvPr>
        </p:nvSpPr>
        <p:spPr/>
        <p:txBody>
          <a:bodyPr/>
          <a:lstStyle/>
          <a:p>
            <a:fld id="{6F1811F5-7E66-4825-BD52-EB3F08FAF649}" type="slidenum">
              <a:rPr lang="en-US" smtClean="0"/>
              <a:pPr/>
              <a:t>5</a:t>
            </a:fld>
            <a:endParaRPr lang="en-US" dirty="0"/>
          </a:p>
        </p:txBody>
      </p:sp>
    </p:spTree>
    <p:extLst>
      <p:ext uri="{BB962C8B-B14F-4D97-AF65-F5344CB8AC3E}">
        <p14:creationId xmlns="" xmlns:p14="http://schemas.microsoft.com/office/powerpoint/2010/main" val="9316340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a:p>
            <a:r>
              <a:rPr lang="en-US" dirty="0"/>
              <a:t>If time and money are limited, use an intercept questionnaire to ask two main questions:</a:t>
            </a:r>
          </a:p>
          <a:p>
            <a:pPr marL="171450" indent="-171450">
              <a:buFontTx/>
              <a:buChar char="-"/>
            </a:pPr>
            <a:r>
              <a:rPr lang="en-US" dirty="0" smtClean="0"/>
              <a:t>What </a:t>
            </a:r>
            <a:r>
              <a:rPr lang="en-US" dirty="0"/>
              <a:t>makes it difficult or challenging for you </a:t>
            </a:r>
            <a:r>
              <a:rPr lang="en-US" dirty="0" smtClean="0"/>
              <a:t>to</a:t>
            </a:r>
            <a:r>
              <a:rPr lang="en-US" baseline="0" dirty="0" smtClean="0"/>
              <a:t> engage in the sustainable behavior?</a:t>
            </a:r>
          </a:p>
          <a:p>
            <a:pPr marL="171450" indent="-171450">
              <a:buFontTx/>
              <a:buChar char="-"/>
            </a:pPr>
            <a:r>
              <a:rPr lang="en-US" baseline="0" dirty="0" smtClean="0"/>
              <a:t>What is beneficial or rewarding about engaging in the sustainable behavior?</a:t>
            </a:r>
            <a:endParaRPr lang="en-US" dirty="0" smtClean="0"/>
          </a:p>
          <a:p>
            <a:pPr marL="0" indent="0">
              <a:buFontTx/>
              <a:buNone/>
            </a:pPr>
            <a:endParaRPr lang="en-US" dirty="0" smtClean="0"/>
          </a:p>
          <a:p>
            <a:pPr marL="0" indent="0">
              <a:buFontTx/>
              <a:buNone/>
            </a:pPr>
            <a:r>
              <a:rPr lang="en-US" dirty="0" smtClean="0"/>
              <a:t>Intercepts</a:t>
            </a:r>
            <a:r>
              <a:rPr lang="en-US" baseline="0" dirty="0" smtClean="0"/>
              <a:t> surveys are usually sufficient for relatively simple behaviors that don’t have a lot of preceding component behaviors, e.g. getting people to recycle at work versus getting people to bike to work, which requires many preceding behaviors  in the behavioral chain (making sure people know how to ride bike, own a bike, have planned a bike route, have a place to change clothes, etc.)</a:t>
            </a:r>
            <a:endParaRPr lang="en-US" dirty="0"/>
          </a:p>
          <a:p>
            <a:pPr lvl="1"/>
            <a:endParaRPr lang="en-US" sz="1200" dirty="0" smtClean="0"/>
          </a:p>
          <a:p>
            <a:pPr lvl="0"/>
            <a:r>
              <a:rPr lang="en-US" dirty="0" smtClean="0"/>
              <a:t>Prioritize </a:t>
            </a:r>
            <a:r>
              <a:rPr lang="en-US" dirty="0"/>
              <a:t>the Barriers: </a:t>
            </a:r>
            <a:endParaRPr lang="en-US" sz="1100" dirty="0"/>
          </a:p>
          <a:p>
            <a:pPr lvl="0"/>
            <a:r>
              <a:rPr lang="en-US" dirty="0" smtClean="0"/>
              <a:t>- In </a:t>
            </a:r>
            <a:r>
              <a:rPr lang="en-US" dirty="0"/>
              <a:t>identifying the barriers, </a:t>
            </a:r>
            <a:r>
              <a:rPr lang="en-US" dirty="0" smtClean="0"/>
              <a:t>analyze the results to </a:t>
            </a:r>
            <a:r>
              <a:rPr lang="en-US" dirty="0"/>
              <a:t>help you clarify which barriers are the most significant. </a:t>
            </a:r>
            <a:endParaRPr lang="en-US" sz="1100" dirty="0"/>
          </a:p>
          <a:p>
            <a:pPr lvl="0"/>
            <a:r>
              <a:rPr lang="en-US" dirty="0" smtClean="0"/>
              <a:t>- It </a:t>
            </a:r>
            <a:r>
              <a:rPr lang="en-US" dirty="0"/>
              <a:t>is likely that your research will identify a number of barriers and you will want to ensure that your limited resources are spent on overcoming the most important barriers.</a:t>
            </a:r>
            <a:endParaRPr lang="en-US" sz="1100" dirty="0"/>
          </a:p>
          <a:p>
            <a:pPr defTabSz="916503">
              <a:defRPr/>
            </a:pPr>
            <a:r>
              <a:rPr lang="en-US" dirty="0" smtClean="0"/>
              <a:t>-</a:t>
            </a:r>
            <a:r>
              <a:rPr lang="en-US" baseline="0" dirty="0" smtClean="0"/>
              <a:t> </a:t>
            </a:r>
            <a:r>
              <a:rPr lang="en-US" dirty="0" smtClean="0"/>
              <a:t>As </a:t>
            </a:r>
            <a:r>
              <a:rPr lang="en-US" dirty="0"/>
              <a:t>you identify barriers, keep in mind that most behaviors consist of a variety of component behaviors. You need to know the barriers for each of these component behaviors if your strategy is to be </a:t>
            </a:r>
            <a:r>
              <a:rPr lang="en-US" dirty="0" smtClean="0"/>
              <a:t>effective</a:t>
            </a:r>
            <a:r>
              <a:rPr lang="en-US" baseline="0" dirty="0" smtClean="0"/>
              <a:t> (e.g. the bike to work example).</a:t>
            </a:r>
            <a:endParaRPr lang="en-US" sz="1100" dirty="0"/>
          </a:p>
          <a:p>
            <a:endParaRPr lang="en-US" dirty="0"/>
          </a:p>
        </p:txBody>
      </p:sp>
      <p:sp>
        <p:nvSpPr>
          <p:cNvPr id="4" name="Slide Number Placeholder 3"/>
          <p:cNvSpPr>
            <a:spLocks noGrp="1"/>
          </p:cNvSpPr>
          <p:nvPr>
            <p:ph type="sldNum" sz="quarter" idx="10"/>
          </p:nvPr>
        </p:nvSpPr>
        <p:spPr/>
        <p:txBody>
          <a:bodyPr/>
          <a:lstStyle/>
          <a:p>
            <a:fld id="{6F1811F5-7E66-4825-BD52-EB3F08FAF649}" type="slidenum">
              <a:rPr lang="en-US" smtClean="0"/>
              <a:pPr/>
              <a:t>6</a:t>
            </a:fld>
            <a:endParaRPr lang="en-US" dirty="0"/>
          </a:p>
        </p:txBody>
      </p:sp>
    </p:spTree>
    <p:extLst>
      <p:ext uri="{BB962C8B-B14F-4D97-AF65-F5344CB8AC3E}">
        <p14:creationId xmlns="" xmlns:p14="http://schemas.microsoft.com/office/powerpoint/2010/main" val="24370074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100" dirty="0"/>
              <a:t>Select Tools that Match Identified Barriers:   To design an effective strategy, it is essential that the strategy tools you select are tailored to the barriers you encounter.  </a:t>
            </a:r>
          </a:p>
          <a:p>
            <a:pPr lvl="0"/>
            <a:endParaRPr lang="en-US" sz="1100" dirty="0" smtClean="0"/>
          </a:p>
          <a:p>
            <a:pPr lvl="0"/>
            <a:r>
              <a:rPr lang="en-US" sz="1100" dirty="0" smtClean="0"/>
              <a:t>Examples</a:t>
            </a:r>
            <a:r>
              <a:rPr lang="en-US" sz="1100" dirty="0"/>
              <a:t>:</a:t>
            </a:r>
          </a:p>
          <a:p>
            <a:pPr lvl="0"/>
            <a:r>
              <a:rPr lang="en-US" sz="1100" dirty="0" smtClean="0"/>
              <a:t>- If </a:t>
            </a:r>
            <a:r>
              <a:rPr lang="en-US" sz="1100" dirty="0"/>
              <a:t>few people perceive the activity as the "right thing to do," try developing </a:t>
            </a:r>
            <a:r>
              <a:rPr lang="en-US" sz="1100" dirty="0" smtClean="0"/>
              <a:t>social </a:t>
            </a:r>
            <a:r>
              <a:rPr lang="en-US" sz="1100" dirty="0"/>
              <a:t>norms.</a:t>
            </a:r>
          </a:p>
          <a:p>
            <a:pPr lvl="0"/>
            <a:r>
              <a:rPr lang="en-US" sz="1100" dirty="0" smtClean="0"/>
              <a:t>- If </a:t>
            </a:r>
            <a:r>
              <a:rPr lang="en-US" sz="1100" dirty="0"/>
              <a:t>motivation appears to be a problem, consider using commitment or incentives. </a:t>
            </a:r>
          </a:p>
          <a:p>
            <a:pPr lvl="0"/>
            <a:r>
              <a:rPr lang="en-US" sz="1100" dirty="0" smtClean="0"/>
              <a:t>- If </a:t>
            </a:r>
            <a:r>
              <a:rPr lang="en-US" sz="1100" dirty="0"/>
              <a:t>people support the behavior but just need reminding, use prompts.</a:t>
            </a:r>
          </a:p>
          <a:p>
            <a:pPr lvl="0"/>
            <a:r>
              <a:rPr lang="en-US" sz="1100" dirty="0" smtClean="0"/>
              <a:t>- If </a:t>
            </a:r>
            <a:r>
              <a:rPr lang="en-US" sz="1100" dirty="0"/>
              <a:t>there is a lack of awareness or knowledge regarding the activity, incorporate tools of effective communication. </a:t>
            </a:r>
          </a:p>
          <a:p>
            <a:pPr lvl="0"/>
            <a:endParaRPr lang="en-US" sz="1100" dirty="0"/>
          </a:p>
          <a:p>
            <a:pPr defTabSz="916503">
              <a:defRPr/>
            </a:pPr>
            <a:r>
              <a:rPr lang="en-US" sz="1100" dirty="0"/>
              <a:t>For most complex behaviors, multifaceted approaches are needed. Further, these approaches will need to change over time.  </a:t>
            </a:r>
          </a:p>
          <a:p>
            <a:pPr lvl="0"/>
            <a:endParaRPr lang="en-US" sz="1100" dirty="0"/>
          </a:p>
          <a:p>
            <a:endParaRPr lang="en-US" dirty="0"/>
          </a:p>
        </p:txBody>
      </p:sp>
      <p:sp>
        <p:nvSpPr>
          <p:cNvPr id="4" name="Slide Number Placeholder 3"/>
          <p:cNvSpPr>
            <a:spLocks noGrp="1"/>
          </p:cNvSpPr>
          <p:nvPr>
            <p:ph type="sldNum" sz="quarter" idx="10"/>
          </p:nvPr>
        </p:nvSpPr>
        <p:spPr/>
        <p:txBody>
          <a:bodyPr/>
          <a:lstStyle/>
          <a:p>
            <a:fld id="{6F1811F5-7E66-4825-BD52-EB3F08FAF649}" type="slidenum">
              <a:rPr lang="en-US" smtClean="0"/>
              <a:pPr/>
              <a:t>7</a:t>
            </a:fld>
            <a:endParaRPr lang="en-US" dirty="0"/>
          </a:p>
        </p:txBody>
      </p:sp>
    </p:spTree>
    <p:extLst>
      <p:ext uri="{BB962C8B-B14F-4D97-AF65-F5344CB8AC3E}">
        <p14:creationId xmlns="" xmlns:p14="http://schemas.microsoft.com/office/powerpoint/2010/main" val="793145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Commitments are useful when people believe the behavior</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is important, but they have not yet acted.</a:t>
            </a:r>
          </a:p>
          <a:p>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Establishing social norms can be helpful when your target audience does not yet believe the desired behavior is important or the right thing to do.</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Prompts are best used when the target audience supports the idea of the desired behavior; but if they do not support it yet, prompts should be used social norms to instill the behavior.</a:t>
            </a:r>
          </a:p>
          <a:p>
            <a:endParaRPr lang="en-US" dirty="0" smtClean="0"/>
          </a:p>
          <a:p>
            <a:r>
              <a:rPr lang="en-US" sz="1200" kern="1200" dirty="0" smtClean="0">
                <a:solidFill>
                  <a:schemeClr val="tx1"/>
                </a:solidFill>
                <a:effectLst/>
                <a:latin typeface="+mn-lt"/>
                <a:ea typeface="+mn-ea"/>
                <a:cs typeface="+mn-cs"/>
              </a:rPr>
              <a:t>If there is a lack of awareness or knowledge, use communication</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tactics for effective messaging.</a:t>
            </a:r>
          </a:p>
          <a:p>
            <a:r>
              <a:rPr lang="en-US" sz="1200" b="1" i="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F1811F5-7E66-4825-BD52-EB3F08FAF649}" type="slidenum">
              <a:rPr lang="en-US" smtClean="0"/>
              <a:pPr/>
              <a:t>8</a:t>
            </a:fld>
            <a:endParaRPr lang="en-US" dirty="0"/>
          </a:p>
        </p:txBody>
      </p:sp>
    </p:spTree>
    <p:extLst>
      <p:ext uri="{BB962C8B-B14F-4D97-AF65-F5344CB8AC3E}">
        <p14:creationId xmlns="" xmlns:p14="http://schemas.microsoft.com/office/powerpoint/2010/main" val="24495983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6503">
              <a:defRPr/>
            </a:pPr>
            <a:r>
              <a:rPr lang="en-US" altLang="en-US" dirty="0" smtClean="0"/>
              <a:t>Convenience:  Removing external barriers (or misperceptions)</a:t>
            </a:r>
            <a:r>
              <a:rPr lang="en-US" altLang="en-US" baseline="0" dirty="0" smtClean="0"/>
              <a:t> to make the behavior more convenient.</a:t>
            </a:r>
          </a:p>
          <a:p>
            <a:pPr defTabSz="916503">
              <a:defRPr/>
            </a:pPr>
            <a:endParaRPr lang="en-US" altLang="en-US" baseline="0" dirty="0" smtClean="0"/>
          </a:p>
          <a:p>
            <a:pPr defTabSz="916503">
              <a:defRPr/>
            </a:pPr>
            <a:r>
              <a:rPr lang="en-US" altLang="en-US" dirty="0" smtClean="0"/>
              <a:t>Remove </a:t>
            </a:r>
            <a:r>
              <a:rPr lang="en-US" altLang="en-US" dirty="0"/>
              <a:t>external barriers first before removing individual barriers to a target behavior.</a:t>
            </a:r>
          </a:p>
          <a:p>
            <a:endParaRPr lang="en-US" altLang="en-US" dirty="0"/>
          </a:p>
          <a:p>
            <a:r>
              <a:rPr lang="en-US" altLang="en-US" dirty="0"/>
              <a:t>Assess whether you have resources to remove external barriers before implementing program. In cases where the financial resources do not exist to make the new behavior more convenient, consider making the target behavior more convenient and less costly than the unwanted behavior.</a:t>
            </a:r>
          </a:p>
          <a:p>
            <a:pPr>
              <a:buFont typeface="Wingdings" panose="05000000000000000000" pitchFamily="2" charset="2"/>
              <a:buNone/>
            </a:pPr>
            <a:endParaRPr lang="en-US" altLang="en-US" dirty="0"/>
          </a:p>
          <a:p>
            <a:r>
              <a:rPr lang="en-US" altLang="en-US" dirty="0"/>
              <a:t>Some external barriers, such as inconvenience, are just a matter of perception.</a:t>
            </a:r>
          </a:p>
          <a:p>
            <a:endParaRPr lang="en-US" b="0" dirty="0" smtClean="0"/>
          </a:p>
          <a:p>
            <a:endParaRPr lang="en-US" b="0" dirty="0" smtClean="0"/>
          </a:p>
          <a:p>
            <a:pPr lvl="0"/>
            <a:r>
              <a:rPr lang="en-US" sz="1200" kern="1200" dirty="0" smtClean="0">
                <a:solidFill>
                  <a:schemeClr val="tx1"/>
                </a:solidFill>
                <a:effectLst/>
                <a:latin typeface="+mn-lt"/>
                <a:ea typeface="+mn-ea"/>
                <a:cs typeface="+mn-cs"/>
              </a:rPr>
              <a:t>Examples</a:t>
            </a:r>
          </a:p>
          <a:p>
            <a:pPr marL="171450" lvl="0" indent="-171450">
              <a:buFontTx/>
              <a:buChar char="-"/>
            </a:pPr>
            <a:r>
              <a:rPr lang="en-US" sz="1200" kern="1200" dirty="0" smtClean="0">
                <a:solidFill>
                  <a:schemeClr val="tx1"/>
                </a:solidFill>
                <a:effectLst/>
                <a:latin typeface="+mn-lt"/>
                <a:ea typeface="+mn-ea"/>
                <a:cs typeface="+mn-cs"/>
              </a:rPr>
              <a:t>Provide recycling containers right next to all garbage containers</a:t>
            </a:r>
            <a:r>
              <a:rPr lang="en-US" sz="1200" kern="1200" baseline="0" dirty="0" smtClean="0">
                <a:solidFill>
                  <a:schemeClr val="tx1"/>
                </a:solidFill>
                <a:effectLst/>
                <a:latin typeface="+mn-lt"/>
                <a:ea typeface="+mn-ea"/>
                <a:cs typeface="+mn-cs"/>
              </a:rPr>
              <a:t> to make it more convenient to recycle and help prevent garbage from going into recycling bins and recycling from going into garbage bins</a:t>
            </a:r>
            <a:r>
              <a:rPr lang="en-US" sz="1200" kern="1200" dirty="0" smtClean="0">
                <a:solidFill>
                  <a:schemeClr val="tx1"/>
                </a:solidFill>
                <a:effectLst/>
                <a:latin typeface="+mn-lt"/>
                <a:ea typeface="+mn-ea"/>
                <a:cs typeface="+mn-cs"/>
              </a:rPr>
              <a:t>. Seek recommendations from your target audience on the best places for receptacles.</a:t>
            </a:r>
          </a:p>
          <a:p>
            <a:pPr marL="171450" lvl="0" indent="-171450">
              <a:buFontTx/>
              <a:buChar char="-"/>
            </a:pPr>
            <a:r>
              <a:rPr lang="en-US" sz="1200" kern="1200" dirty="0" smtClean="0">
                <a:solidFill>
                  <a:schemeClr val="tx1"/>
                </a:solidFill>
                <a:effectLst/>
                <a:latin typeface="+mn-lt"/>
                <a:ea typeface="+mn-ea"/>
                <a:cs typeface="+mn-cs"/>
              </a:rPr>
              <a:t>Institute a user charge for garbage disposal and no charge for recycling. Communicate how much money a person will </a:t>
            </a:r>
            <a:r>
              <a:rPr lang="en-US" sz="1200" b="1" kern="1200" dirty="0" smtClean="0">
                <a:solidFill>
                  <a:schemeClr val="tx1"/>
                </a:solidFill>
                <a:effectLst/>
                <a:latin typeface="+mn-lt"/>
                <a:ea typeface="+mn-ea"/>
                <a:cs typeface="+mn-cs"/>
              </a:rPr>
              <a:t>lose</a:t>
            </a:r>
            <a:r>
              <a:rPr lang="en-US" sz="1200" kern="1200" dirty="0" smtClean="0">
                <a:solidFill>
                  <a:schemeClr val="tx1"/>
                </a:solidFill>
                <a:effectLst/>
                <a:latin typeface="+mn-lt"/>
                <a:ea typeface="+mn-ea"/>
                <a:cs typeface="+mn-cs"/>
              </a:rPr>
              <a:t> on average by throwing recyclables into the garbage, rather than how much money the person will save by recycling (see</a:t>
            </a:r>
            <a:r>
              <a:rPr lang="en-US" sz="1200" b="1" kern="1200" dirty="0" smtClean="0">
                <a:solidFill>
                  <a:schemeClr val="tx1"/>
                </a:solidFill>
                <a:effectLst/>
                <a:latin typeface="+mn-lt"/>
                <a:ea typeface="+mn-ea"/>
                <a:cs typeface="+mn-cs"/>
              </a:rPr>
              <a:t> Checklist for Communications</a:t>
            </a:r>
            <a:r>
              <a:rPr lang="en-US" sz="1200" kern="1200" dirty="0" smtClean="0">
                <a:solidFill>
                  <a:schemeClr val="tx1"/>
                </a:solidFill>
                <a:effectLst/>
                <a:latin typeface="+mn-lt"/>
                <a:ea typeface="+mn-ea"/>
                <a:cs typeface="+mn-cs"/>
              </a:rPr>
              <a:t>).</a:t>
            </a:r>
          </a:p>
          <a:p>
            <a:endParaRPr lang="en-US" b="0" dirty="0"/>
          </a:p>
        </p:txBody>
      </p:sp>
      <p:sp>
        <p:nvSpPr>
          <p:cNvPr id="4" name="Slide Number Placeholder 3"/>
          <p:cNvSpPr>
            <a:spLocks noGrp="1"/>
          </p:cNvSpPr>
          <p:nvPr>
            <p:ph type="sldNum" sz="quarter" idx="10"/>
          </p:nvPr>
        </p:nvSpPr>
        <p:spPr/>
        <p:txBody>
          <a:bodyPr/>
          <a:lstStyle/>
          <a:p>
            <a:fld id="{6F1811F5-7E66-4825-BD52-EB3F08FAF649}" type="slidenum">
              <a:rPr lang="en-US" smtClean="0"/>
              <a:pPr/>
              <a:t>9</a:t>
            </a:fld>
            <a:endParaRPr lang="en-US" dirty="0"/>
          </a:p>
        </p:txBody>
      </p:sp>
    </p:spTree>
    <p:extLst>
      <p:ext uri="{BB962C8B-B14F-4D97-AF65-F5344CB8AC3E}">
        <p14:creationId xmlns="" xmlns:p14="http://schemas.microsoft.com/office/powerpoint/2010/main" val="26597511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8A64FC32-E3DA-4613-9FE3-A76C251BC32F}" type="datetime1">
              <a:rPr lang="en-US" smtClean="0"/>
              <a:pPr/>
              <a:t>7/13/2016</a:t>
            </a:fld>
            <a:endParaRPr lang="en-US" dirty="0"/>
          </a:p>
        </p:txBody>
      </p:sp>
      <p:sp>
        <p:nvSpPr>
          <p:cNvPr id="5" name="Footer Placeholder 4"/>
          <p:cNvSpPr>
            <a:spLocks noGrp="1"/>
          </p:cNvSpPr>
          <p:nvPr>
            <p:ph type="ftr" sz="quarter" idx="11"/>
          </p:nvPr>
        </p:nvSpPr>
        <p:spPr/>
        <p:txBody>
          <a:bodyPr/>
          <a:lstStyle/>
          <a:p>
            <a:r>
              <a:rPr lang="en-US" smtClean="0"/>
              <a:t>- DRAFT 8-19-15 -</a:t>
            </a:r>
            <a:endParaRPr lang="en-US" dirty="0"/>
          </a:p>
        </p:txBody>
      </p:sp>
      <p:sp>
        <p:nvSpPr>
          <p:cNvPr id="6" name="Slide Number Placeholder 5"/>
          <p:cNvSpPr>
            <a:spLocks noGrp="1"/>
          </p:cNvSpPr>
          <p:nvPr>
            <p:ph type="sldNum" sz="quarter" idx="12"/>
          </p:nvPr>
        </p:nvSpPr>
        <p:spPr/>
        <p:txBody>
          <a:bodyPr/>
          <a:lstStyle/>
          <a:p>
            <a:fld id="{67A180D8-A72C-4EAA-9102-83A931C16665}" type="slidenum">
              <a:rPr lang="en-US" smtClean="0"/>
              <a:pPr/>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33129603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38B1B5D-110A-4516-9A5C-8C135C349DBF}" type="datetime1">
              <a:rPr lang="en-US" smtClean="0"/>
              <a:pPr/>
              <a:t>7/13/2016</a:t>
            </a:fld>
            <a:endParaRPr lang="en-US" dirty="0"/>
          </a:p>
        </p:txBody>
      </p:sp>
      <p:sp>
        <p:nvSpPr>
          <p:cNvPr id="5" name="Footer Placeholder 4"/>
          <p:cNvSpPr>
            <a:spLocks noGrp="1"/>
          </p:cNvSpPr>
          <p:nvPr>
            <p:ph type="ftr" sz="quarter" idx="11"/>
          </p:nvPr>
        </p:nvSpPr>
        <p:spPr/>
        <p:txBody>
          <a:bodyPr/>
          <a:lstStyle/>
          <a:p>
            <a:r>
              <a:rPr lang="en-US" smtClean="0"/>
              <a:t>- DRAFT 8-19-15 -</a:t>
            </a:r>
            <a:endParaRPr lang="en-US" dirty="0"/>
          </a:p>
        </p:txBody>
      </p:sp>
      <p:sp>
        <p:nvSpPr>
          <p:cNvPr id="6" name="Slide Number Placeholder 5"/>
          <p:cNvSpPr>
            <a:spLocks noGrp="1"/>
          </p:cNvSpPr>
          <p:nvPr>
            <p:ph type="sldNum" sz="quarter" idx="12"/>
          </p:nvPr>
        </p:nvSpPr>
        <p:spPr/>
        <p:txBody>
          <a:bodyPr/>
          <a:lstStyle/>
          <a:p>
            <a:fld id="{67A180D8-A72C-4EAA-9102-83A931C16665}" type="slidenum">
              <a:rPr lang="en-US" smtClean="0"/>
              <a:pPr/>
              <a:t>‹#›</a:t>
            </a:fld>
            <a:endParaRPr lang="en-US" dirty="0"/>
          </a:p>
        </p:txBody>
      </p:sp>
    </p:spTree>
    <p:extLst>
      <p:ext uri="{BB962C8B-B14F-4D97-AF65-F5344CB8AC3E}">
        <p14:creationId xmlns="" xmlns:p14="http://schemas.microsoft.com/office/powerpoint/2010/main" val="26891995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AD2A431-AC1B-4C0B-9757-1090F655085D}" type="datetime1">
              <a:rPr lang="en-US" smtClean="0"/>
              <a:pPr/>
              <a:t>7/13/2016</a:t>
            </a:fld>
            <a:endParaRPr lang="en-US" dirty="0"/>
          </a:p>
        </p:txBody>
      </p:sp>
      <p:sp>
        <p:nvSpPr>
          <p:cNvPr id="5" name="Footer Placeholder 4"/>
          <p:cNvSpPr>
            <a:spLocks noGrp="1"/>
          </p:cNvSpPr>
          <p:nvPr>
            <p:ph type="ftr" sz="quarter" idx="11"/>
          </p:nvPr>
        </p:nvSpPr>
        <p:spPr/>
        <p:txBody>
          <a:bodyPr/>
          <a:lstStyle/>
          <a:p>
            <a:r>
              <a:rPr lang="en-US" smtClean="0"/>
              <a:t>- DRAFT 8-19-15 -</a:t>
            </a:r>
            <a:endParaRPr lang="en-US" dirty="0"/>
          </a:p>
        </p:txBody>
      </p:sp>
      <p:sp>
        <p:nvSpPr>
          <p:cNvPr id="6" name="Slide Number Placeholder 5"/>
          <p:cNvSpPr>
            <a:spLocks noGrp="1"/>
          </p:cNvSpPr>
          <p:nvPr>
            <p:ph type="sldNum" sz="quarter" idx="12"/>
          </p:nvPr>
        </p:nvSpPr>
        <p:spPr/>
        <p:txBody>
          <a:bodyPr/>
          <a:lstStyle/>
          <a:p>
            <a:fld id="{67A180D8-A72C-4EAA-9102-83A931C16665}" type="slidenum">
              <a:rPr lang="en-US" smtClean="0"/>
              <a:pPr/>
              <a:t>‹#›</a:t>
            </a:fld>
            <a:endParaRPr lang="en-US" dirty="0"/>
          </a:p>
        </p:txBody>
      </p:sp>
    </p:spTree>
    <p:extLst>
      <p:ext uri="{BB962C8B-B14F-4D97-AF65-F5344CB8AC3E}">
        <p14:creationId xmlns="" xmlns:p14="http://schemas.microsoft.com/office/powerpoint/2010/main" val="10520750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02F6CB0-6B54-45E3-8CD2-7CFDB0D5B567}" type="datetime1">
              <a:rPr lang="en-US" smtClean="0"/>
              <a:pPr/>
              <a:t>7/13/2016</a:t>
            </a:fld>
            <a:endParaRPr lang="en-US" dirty="0"/>
          </a:p>
        </p:txBody>
      </p:sp>
      <p:sp>
        <p:nvSpPr>
          <p:cNvPr id="5" name="Footer Placeholder 4"/>
          <p:cNvSpPr>
            <a:spLocks noGrp="1"/>
          </p:cNvSpPr>
          <p:nvPr>
            <p:ph type="ftr" sz="quarter" idx="11"/>
          </p:nvPr>
        </p:nvSpPr>
        <p:spPr/>
        <p:txBody>
          <a:bodyPr/>
          <a:lstStyle/>
          <a:p>
            <a:r>
              <a:rPr lang="en-US" smtClean="0"/>
              <a:t>- DRAFT 8-19-15 -</a:t>
            </a:r>
            <a:endParaRPr lang="en-US" dirty="0"/>
          </a:p>
        </p:txBody>
      </p:sp>
      <p:sp>
        <p:nvSpPr>
          <p:cNvPr id="6" name="Slide Number Placeholder 5"/>
          <p:cNvSpPr>
            <a:spLocks noGrp="1"/>
          </p:cNvSpPr>
          <p:nvPr>
            <p:ph type="sldNum" sz="quarter" idx="12"/>
          </p:nvPr>
        </p:nvSpPr>
        <p:spPr/>
        <p:txBody>
          <a:bodyPr/>
          <a:lstStyle/>
          <a:p>
            <a:fld id="{67A180D8-A72C-4EAA-9102-83A931C16665}" type="slidenum">
              <a:rPr lang="en-US" smtClean="0"/>
              <a:pPr/>
              <a:t>‹#›</a:t>
            </a:fld>
            <a:endParaRPr lang="en-US" dirty="0"/>
          </a:p>
        </p:txBody>
      </p:sp>
    </p:spTree>
    <p:extLst>
      <p:ext uri="{BB962C8B-B14F-4D97-AF65-F5344CB8AC3E}">
        <p14:creationId xmlns="" xmlns:p14="http://schemas.microsoft.com/office/powerpoint/2010/main" val="14038960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A483352-DA7C-4B51-B27A-CCBDA56184F2}" type="datetime1">
              <a:rPr lang="en-US" smtClean="0"/>
              <a:pPr/>
              <a:t>7/13/2016</a:t>
            </a:fld>
            <a:endParaRPr lang="en-US" dirty="0"/>
          </a:p>
        </p:txBody>
      </p:sp>
      <p:sp>
        <p:nvSpPr>
          <p:cNvPr id="5" name="Footer Placeholder 4"/>
          <p:cNvSpPr>
            <a:spLocks noGrp="1"/>
          </p:cNvSpPr>
          <p:nvPr>
            <p:ph type="ftr" sz="quarter" idx="11"/>
          </p:nvPr>
        </p:nvSpPr>
        <p:spPr/>
        <p:txBody>
          <a:bodyPr/>
          <a:lstStyle/>
          <a:p>
            <a:r>
              <a:rPr lang="en-US" smtClean="0"/>
              <a:t>- DRAFT 8-19-15 -</a:t>
            </a:r>
            <a:endParaRPr lang="en-US" dirty="0"/>
          </a:p>
        </p:txBody>
      </p:sp>
      <p:sp>
        <p:nvSpPr>
          <p:cNvPr id="6" name="Slide Number Placeholder 5"/>
          <p:cNvSpPr>
            <a:spLocks noGrp="1"/>
          </p:cNvSpPr>
          <p:nvPr>
            <p:ph type="sldNum" sz="quarter" idx="12"/>
          </p:nvPr>
        </p:nvSpPr>
        <p:spPr/>
        <p:txBody>
          <a:bodyPr/>
          <a:lstStyle/>
          <a:p>
            <a:fld id="{67A180D8-A72C-4EAA-9102-83A931C16665}" type="slidenum">
              <a:rPr lang="en-US" smtClean="0"/>
              <a:pPr/>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604895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56ABF220-D4B5-40C0-B354-6C647F2039FB}" type="datetime1">
              <a:rPr lang="en-US" smtClean="0"/>
              <a:pPr/>
              <a:t>7/13/2016</a:t>
            </a:fld>
            <a:endParaRPr lang="en-US" dirty="0"/>
          </a:p>
        </p:txBody>
      </p:sp>
      <p:sp>
        <p:nvSpPr>
          <p:cNvPr id="6" name="Footer Placeholder 5"/>
          <p:cNvSpPr>
            <a:spLocks noGrp="1"/>
          </p:cNvSpPr>
          <p:nvPr>
            <p:ph type="ftr" sz="quarter" idx="11"/>
          </p:nvPr>
        </p:nvSpPr>
        <p:spPr/>
        <p:txBody>
          <a:bodyPr/>
          <a:lstStyle/>
          <a:p>
            <a:r>
              <a:rPr lang="en-US" smtClean="0"/>
              <a:t>- DRAFT 8-19-15 -</a:t>
            </a:r>
            <a:endParaRPr lang="en-US" dirty="0"/>
          </a:p>
        </p:txBody>
      </p:sp>
      <p:sp>
        <p:nvSpPr>
          <p:cNvPr id="7" name="Slide Number Placeholder 6"/>
          <p:cNvSpPr>
            <a:spLocks noGrp="1"/>
          </p:cNvSpPr>
          <p:nvPr>
            <p:ph type="sldNum" sz="quarter" idx="12"/>
          </p:nvPr>
        </p:nvSpPr>
        <p:spPr/>
        <p:txBody>
          <a:bodyPr/>
          <a:lstStyle/>
          <a:p>
            <a:fld id="{67A180D8-A72C-4EAA-9102-83A931C16665}" type="slidenum">
              <a:rPr lang="en-US" smtClean="0"/>
              <a:pPr/>
              <a:t>‹#›</a:t>
            </a:fld>
            <a:endParaRPr lang="en-US" dirty="0"/>
          </a:p>
        </p:txBody>
      </p:sp>
    </p:spTree>
    <p:extLst>
      <p:ext uri="{BB962C8B-B14F-4D97-AF65-F5344CB8AC3E}">
        <p14:creationId xmlns="" xmlns:p14="http://schemas.microsoft.com/office/powerpoint/2010/main" val="19764653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7862DC8-830E-4731-AB6C-383B4CA9A52F}" type="datetime1">
              <a:rPr lang="en-US" smtClean="0"/>
              <a:pPr/>
              <a:t>7/13/2016</a:t>
            </a:fld>
            <a:endParaRPr lang="en-US" dirty="0"/>
          </a:p>
        </p:txBody>
      </p:sp>
      <p:sp>
        <p:nvSpPr>
          <p:cNvPr id="8" name="Footer Placeholder 7"/>
          <p:cNvSpPr>
            <a:spLocks noGrp="1"/>
          </p:cNvSpPr>
          <p:nvPr>
            <p:ph type="ftr" sz="quarter" idx="11"/>
          </p:nvPr>
        </p:nvSpPr>
        <p:spPr/>
        <p:txBody>
          <a:bodyPr/>
          <a:lstStyle/>
          <a:p>
            <a:r>
              <a:rPr lang="en-US" smtClean="0"/>
              <a:t>- DRAFT 8-19-15 -</a:t>
            </a:r>
            <a:endParaRPr lang="en-US" dirty="0"/>
          </a:p>
        </p:txBody>
      </p:sp>
      <p:sp>
        <p:nvSpPr>
          <p:cNvPr id="9" name="Slide Number Placeholder 8"/>
          <p:cNvSpPr>
            <a:spLocks noGrp="1"/>
          </p:cNvSpPr>
          <p:nvPr>
            <p:ph type="sldNum" sz="quarter" idx="12"/>
          </p:nvPr>
        </p:nvSpPr>
        <p:spPr/>
        <p:txBody>
          <a:bodyPr/>
          <a:lstStyle/>
          <a:p>
            <a:fld id="{67A180D8-A72C-4EAA-9102-83A931C16665}" type="slidenum">
              <a:rPr lang="en-US" smtClean="0"/>
              <a:pPr/>
              <a:t>‹#›</a:t>
            </a:fld>
            <a:endParaRPr lang="en-US" dirty="0"/>
          </a:p>
        </p:txBody>
      </p:sp>
    </p:spTree>
    <p:extLst>
      <p:ext uri="{BB962C8B-B14F-4D97-AF65-F5344CB8AC3E}">
        <p14:creationId xmlns="" xmlns:p14="http://schemas.microsoft.com/office/powerpoint/2010/main" val="38212551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D88D44C-1E80-4660-B256-7736C7153930}" type="datetime1">
              <a:rPr lang="en-US" smtClean="0"/>
              <a:pPr/>
              <a:t>7/13/2016</a:t>
            </a:fld>
            <a:endParaRPr lang="en-US" dirty="0"/>
          </a:p>
        </p:txBody>
      </p:sp>
      <p:sp>
        <p:nvSpPr>
          <p:cNvPr id="4" name="Footer Placeholder 3"/>
          <p:cNvSpPr>
            <a:spLocks noGrp="1"/>
          </p:cNvSpPr>
          <p:nvPr>
            <p:ph type="ftr" sz="quarter" idx="11"/>
          </p:nvPr>
        </p:nvSpPr>
        <p:spPr/>
        <p:txBody>
          <a:bodyPr/>
          <a:lstStyle/>
          <a:p>
            <a:r>
              <a:rPr lang="en-US" smtClean="0"/>
              <a:t>- DRAFT 8-19-15 -</a:t>
            </a:r>
            <a:endParaRPr lang="en-US" dirty="0"/>
          </a:p>
        </p:txBody>
      </p:sp>
      <p:sp>
        <p:nvSpPr>
          <p:cNvPr id="5" name="Slide Number Placeholder 4"/>
          <p:cNvSpPr>
            <a:spLocks noGrp="1"/>
          </p:cNvSpPr>
          <p:nvPr>
            <p:ph type="sldNum" sz="quarter" idx="12"/>
          </p:nvPr>
        </p:nvSpPr>
        <p:spPr/>
        <p:txBody>
          <a:bodyPr/>
          <a:lstStyle/>
          <a:p>
            <a:fld id="{67A180D8-A72C-4EAA-9102-83A931C16665}" type="slidenum">
              <a:rPr lang="en-US" smtClean="0"/>
              <a:pPr/>
              <a:t>‹#›</a:t>
            </a:fld>
            <a:endParaRPr lang="en-US" dirty="0"/>
          </a:p>
        </p:txBody>
      </p:sp>
    </p:spTree>
    <p:extLst>
      <p:ext uri="{BB962C8B-B14F-4D97-AF65-F5344CB8AC3E}">
        <p14:creationId xmlns="" xmlns:p14="http://schemas.microsoft.com/office/powerpoint/2010/main" val="39015764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66CAE94E-6049-44E1-B7CC-A1AAF971E54D}" type="datetime1">
              <a:rPr lang="en-US" smtClean="0"/>
              <a:pPr/>
              <a:t>7/13/2016</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r>
              <a:rPr lang="en-US" smtClean="0"/>
              <a:t>- DRAFT 8-19-15 -</a:t>
            </a:r>
            <a:endParaRPr lang="en-US" dirty="0"/>
          </a:p>
        </p:txBody>
      </p:sp>
      <p:sp>
        <p:nvSpPr>
          <p:cNvPr id="9" name="Slide Number Placeholder 8"/>
          <p:cNvSpPr>
            <a:spLocks noGrp="1"/>
          </p:cNvSpPr>
          <p:nvPr>
            <p:ph type="sldNum" sz="quarter" idx="12"/>
          </p:nvPr>
        </p:nvSpPr>
        <p:spPr/>
        <p:txBody>
          <a:bodyPr/>
          <a:lstStyle/>
          <a:p>
            <a:fld id="{67A180D8-A72C-4EAA-9102-83A931C16665}" type="slidenum">
              <a:rPr lang="en-US" smtClean="0"/>
              <a:pPr/>
              <a:t>‹#›</a:t>
            </a:fld>
            <a:endParaRPr lang="en-US" dirty="0"/>
          </a:p>
        </p:txBody>
      </p:sp>
    </p:spTree>
    <p:extLst>
      <p:ext uri="{BB962C8B-B14F-4D97-AF65-F5344CB8AC3E}">
        <p14:creationId xmlns="" xmlns:p14="http://schemas.microsoft.com/office/powerpoint/2010/main" val="40214694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5934A047-A6AC-412B-A7B0-4B0119A4D512}" type="datetime1">
              <a:rPr lang="en-US" smtClean="0"/>
              <a:pPr/>
              <a:t>7/13/2016</a:t>
            </a:fld>
            <a:endParaRPr lang="en-US" dirty="0"/>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r>
              <a:rPr lang="en-US" smtClean="0"/>
              <a:t>- DRAFT 8-19-15 -</a:t>
            </a:r>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67A180D8-A72C-4EAA-9102-83A931C16665}" type="slidenum">
              <a:rPr lang="en-US" smtClean="0"/>
              <a:pPr/>
              <a:t>‹#›</a:t>
            </a:fld>
            <a:endParaRPr lang="en-US" dirty="0"/>
          </a:p>
        </p:txBody>
      </p:sp>
    </p:spTree>
    <p:extLst>
      <p:ext uri="{BB962C8B-B14F-4D97-AF65-F5344CB8AC3E}">
        <p14:creationId xmlns="" xmlns:p14="http://schemas.microsoft.com/office/powerpoint/2010/main" val="6215494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cstate="print"/>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BAF63A-8421-45D9-AAE7-E992371663E1}" type="datetime1">
              <a:rPr lang="en-US" smtClean="0"/>
              <a:pPr/>
              <a:t>7/13/2016</a:t>
            </a:fld>
            <a:endParaRPr lang="en-US" dirty="0"/>
          </a:p>
        </p:txBody>
      </p:sp>
      <p:sp>
        <p:nvSpPr>
          <p:cNvPr id="6" name="Footer Placeholder 5"/>
          <p:cNvSpPr>
            <a:spLocks noGrp="1"/>
          </p:cNvSpPr>
          <p:nvPr>
            <p:ph type="ftr" sz="quarter" idx="11"/>
          </p:nvPr>
        </p:nvSpPr>
        <p:spPr/>
        <p:txBody>
          <a:bodyPr/>
          <a:lstStyle/>
          <a:p>
            <a:r>
              <a:rPr lang="en-US" smtClean="0"/>
              <a:t>- DRAFT 8-19-15 -</a:t>
            </a:r>
            <a:endParaRPr lang="en-US" dirty="0"/>
          </a:p>
        </p:txBody>
      </p:sp>
      <p:sp>
        <p:nvSpPr>
          <p:cNvPr id="7" name="Slide Number Placeholder 6"/>
          <p:cNvSpPr>
            <a:spLocks noGrp="1"/>
          </p:cNvSpPr>
          <p:nvPr>
            <p:ph type="sldNum" sz="quarter" idx="12"/>
          </p:nvPr>
        </p:nvSpPr>
        <p:spPr/>
        <p:txBody>
          <a:bodyPr/>
          <a:lstStyle/>
          <a:p>
            <a:fld id="{67A180D8-A72C-4EAA-9102-83A931C16665}" type="slidenum">
              <a:rPr lang="en-US" smtClean="0"/>
              <a:pPr/>
              <a:t>‹#›</a:t>
            </a:fld>
            <a:endParaRPr lang="en-US" dirty="0"/>
          </a:p>
        </p:txBody>
      </p:sp>
    </p:spTree>
    <p:extLst>
      <p:ext uri="{BB962C8B-B14F-4D97-AF65-F5344CB8AC3E}">
        <p14:creationId xmlns="" xmlns:p14="http://schemas.microsoft.com/office/powerpoint/2010/main" val="33683308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097761F7-C717-4433-9C5C-8504F7CDF7B6}" type="datetime1">
              <a:rPr lang="en-US" smtClean="0"/>
              <a:pPr/>
              <a:t>7/13/2016</a:t>
            </a:fld>
            <a:endParaRPr lang="en-US"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r>
              <a:rPr lang="en-US" smtClean="0"/>
              <a:t>- DRAFT 8-19-15 -</a:t>
            </a:r>
            <a:endParaRPr lang="en-US" dirty="0"/>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67A180D8-A72C-4EAA-9102-83A931C16665}" type="slidenum">
              <a:rPr lang="en-US" smtClean="0"/>
              <a:pPr/>
              <a:t>‹#›</a:t>
            </a:fld>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124893339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www.cbsm.com/"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www.cbsm.com/"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868680" y="133004"/>
            <a:ext cx="10515600" cy="2043983"/>
          </a:xfrm>
          <a:prstGeom prst="rect">
            <a:avLst/>
          </a:prstGeom>
        </p:spPr>
      </p:pic>
      <p:pic>
        <p:nvPicPr>
          <p:cNvPr id="5" name="Picture 4"/>
          <p:cNvPicPr>
            <a:picLocks noChangeAspect="1"/>
          </p:cNvPicPr>
          <p:nvPr/>
        </p:nvPicPr>
        <p:blipFill>
          <a:blip r:embed="rId4" cstate="print"/>
          <a:stretch>
            <a:fillRect/>
          </a:stretch>
        </p:blipFill>
        <p:spPr>
          <a:xfrm>
            <a:off x="868680" y="4845150"/>
            <a:ext cx="10515600" cy="1506940"/>
          </a:xfrm>
          <a:prstGeom prst="rect">
            <a:avLst/>
          </a:prstGeom>
        </p:spPr>
      </p:pic>
      <p:sp>
        <p:nvSpPr>
          <p:cNvPr id="6" name="Content Placeholder 4"/>
          <p:cNvSpPr>
            <a:spLocks noGrp="1"/>
          </p:cNvSpPr>
          <p:nvPr>
            <p:ph type="ctrTitle"/>
          </p:nvPr>
        </p:nvSpPr>
        <p:spPr>
          <a:xfrm>
            <a:off x="868680" y="758952"/>
            <a:ext cx="10515600" cy="3566160"/>
          </a:xfrm>
        </p:spPr>
        <p:txBody>
          <a:bodyPr>
            <a:noAutofit/>
          </a:bodyPr>
          <a:lstStyle/>
          <a:p>
            <a:r>
              <a:rPr lang="en-US" sz="3800" b="1" dirty="0" smtClean="0"/>
              <a:t>Using Community-Based </a:t>
            </a:r>
            <a:r>
              <a:rPr lang="en-US" sz="3800" b="1" dirty="0"/>
              <a:t>Social Marketing (CBSM</a:t>
            </a:r>
            <a:r>
              <a:rPr lang="en-US" sz="3800" b="1" dirty="0" smtClean="0"/>
              <a:t>) to </a:t>
            </a:r>
            <a:endParaRPr lang="en-US" sz="3800" dirty="0"/>
          </a:p>
          <a:p>
            <a:r>
              <a:rPr lang="en-US" sz="3800" b="1" dirty="0" smtClean="0"/>
              <a:t>Promote Sustainable Behaviors</a:t>
            </a:r>
            <a:endParaRPr lang="en-US" sz="3800" b="1" dirty="0"/>
          </a:p>
        </p:txBody>
      </p:sp>
    </p:spTree>
    <p:extLst>
      <p:ext uri="{BB962C8B-B14F-4D97-AF65-F5344CB8AC3E}">
        <p14:creationId xmlns="" xmlns:p14="http://schemas.microsoft.com/office/powerpoint/2010/main" val="50521083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Strategy Tools: Commitment</a:t>
            </a:r>
            <a:endParaRPr lang="en-US" dirty="0"/>
          </a:p>
        </p:txBody>
      </p:sp>
      <p:sp>
        <p:nvSpPr>
          <p:cNvPr id="3" name="Content Placeholder 2"/>
          <p:cNvSpPr>
            <a:spLocks noGrp="1"/>
          </p:cNvSpPr>
          <p:nvPr>
            <p:ph idx="1"/>
          </p:nvPr>
        </p:nvSpPr>
        <p:spPr>
          <a:xfrm>
            <a:off x="1097280" y="1895302"/>
            <a:ext cx="10058400" cy="4480560"/>
          </a:xfrm>
        </p:spPr>
        <p:txBody>
          <a:bodyPr>
            <a:normAutofit/>
          </a:bodyPr>
          <a:lstStyle/>
          <a:p>
            <a:pPr>
              <a:buFont typeface="Wingdings" panose="05000000000000000000" pitchFamily="2" charset="2"/>
              <a:buChar char="v"/>
            </a:pPr>
            <a:r>
              <a:rPr lang="en-US" sz="2800" dirty="0" smtClean="0"/>
              <a:t> If an individual commits to a behavior, they will be more likely to engage in that behavior and continue the behavior over time. </a:t>
            </a:r>
          </a:p>
          <a:p>
            <a:pPr>
              <a:buFont typeface="Wingdings" panose="05000000000000000000" pitchFamily="2" charset="2"/>
              <a:buChar char="v"/>
            </a:pPr>
            <a:r>
              <a:rPr lang="en-US" sz="2800" dirty="0" smtClean="0"/>
              <a:t> Guidelines: </a:t>
            </a:r>
          </a:p>
          <a:p>
            <a:pPr lvl="2">
              <a:buFont typeface="Wingdings" panose="05000000000000000000" pitchFamily="2" charset="2"/>
              <a:buChar char="ü"/>
            </a:pPr>
            <a:r>
              <a:rPr lang="en-US" sz="2500" dirty="0" smtClean="0"/>
              <a:t> </a:t>
            </a:r>
            <a:r>
              <a:rPr lang="en-US" sz="2400" dirty="0" smtClean="0"/>
              <a:t>Actively involve the person.</a:t>
            </a:r>
          </a:p>
          <a:p>
            <a:pPr lvl="2">
              <a:spcAft>
                <a:spcPts val="0"/>
              </a:spcAft>
              <a:buFont typeface="Wingdings" panose="05000000000000000000" pitchFamily="2" charset="2"/>
              <a:buChar char="ü"/>
            </a:pPr>
            <a:r>
              <a:rPr lang="en-US" sz="2400" dirty="0" smtClean="0"/>
              <a:t> Help people see themselves as environmentally </a:t>
            </a:r>
            <a:endParaRPr lang="en-US" sz="2400" dirty="0"/>
          </a:p>
          <a:p>
            <a:pPr marL="384048" lvl="2" indent="0">
              <a:spcAft>
                <a:spcPts val="0"/>
              </a:spcAft>
              <a:buNone/>
            </a:pPr>
            <a:r>
              <a:rPr lang="en-US" sz="2400" dirty="0" smtClean="0"/>
              <a:t>     concerned. </a:t>
            </a:r>
          </a:p>
          <a:p>
            <a:pPr lvl="2">
              <a:buFont typeface="Wingdings" panose="05000000000000000000" pitchFamily="2" charset="2"/>
              <a:buChar char="ü"/>
            </a:pPr>
            <a:r>
              <a:rPr lang="en-US" sz="2400" dirty="0"/>
              <a:t> </a:t>
            </a:r>
            <a:r>
              <a:rPr lang="en-US" sz="2400" dirty="0" smtClean="0"/>
              <a:t>Written, public, and/or group commitments.</a:t>
            </a:r>
          </a:p>
          <a:p>
            <a:pPr lvl="2">
              <a:buFont typeface="Wingdings" panose="05000000000000000000" pitchFamily="2" charset="2"/>
              <a:buChar char="ü"/>
            </a:pPr>
            <a:r>
              <a:rPr lang="en-US" sz="2400" dirty="0" smtClean="0"/>
              <a:t> Commitments should be voluntary.</a:t>
            </a:r>
          </a:p>
          <a:p>
            <a:pPr lvl="2">
              <a:spcAft>
                <a:spcPts val="0"/>
              </a:spcAft>
              <a:buFont typeface="Wingdings" panose="05000000000000000000" pitchFamily="2" charset="2"/>
              <a:buChar char="ü"/>
            </a:pPr>
            <a:r>
              <a:rPr lang="en-US" sz="2400" dirty="0" smtClean="0"/>
              <a:t>Asking if you can follow-up with the participant </a:t>
            </a:r>
          </a:p>
          <a:p>
            <a:pPr marL="384048" lvl="2" indent="0">
              <a:spcAft>
                <a:spcPts val="0"/>
              </a:spcAft>
              <a:buNone/>
            </a:pPr>
            <a:r>
              <a:rPr lang="en-US" sz="2400" dirty="0"/>
              <a:t> </a:t>
            </a:r>
            <a:r>
              <a:rPr lang="en-US" sz="2400" dirty="0" smtClean="0"/>
              <a:t>   increases the likelihood of completing the commitment.</a:t>
            </a:r>
          </a:p>
        </p:txBody>
      </p:sp>
      <p:pic>
        <p:nvPicPr>
          <p:cNvPr id="1026"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219827" y="2930237"/>
            <a:ext cx="3172072" cy="2380754"/>
          </a:xfrm>
          <a:prstGeom prst="rect">
            <a:avLst/>
          </a:prstGeom>
          <a:noFill/>
          <a:ln>
            <a:noFill/>
          </a:ln>
          <a:effectLst/>
          <a:extLst>
            <a:ext uri="{909E8E84-426E-40DD-AFC4-6F175D3DCCD1}">
              <a14:hiddenFill xmlns="" xmlns:a14="http://schemas.microsoft.com/office/drawing/2010/main">
                <a:solidFill>
                  <a:srgbClr val="5B9BD5"/>
                </a:solidFill>
              </a14:hiddenFill>
            </a:ext>
            <a:ext uri="{91240B29-F687-4F45-9708-019B960494DF}">
              <a14:hiddenLine xmlns="" xmlns:a14="http://schemas.microsoft.com/office/drawing/2010/main" w="25400">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000000"/>
                  </a:outerShdw>
                </a:effectLst>
              </a14:hiddenEffects>
            </a:ext>
          </a:extLst>
        </p:spPr>
      </p:pic>
    </p:spTree>
    <p:extLst>
      <p:ext uri="{BB962C8B-B14F-4D97-AF65-F5344CB8AC3E}">
        <p14:creationId xmlns="" xmlns:p14="http://schemas.microsoft.com/office/powerpoint/2010/main" val="90630040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Strategy Tools: Social Norms</a:t>
            </a:r>
            <a:endParaRPr lang="en-US" dirty="0"/>
          </a:p>
        </p:txBody>
      </p:sp>
      <p:sp>
        <p:nvSpPr>
          <p:cNvPr id="3" name="Content Placeholder 2"/>
          <p:cNvSpPr>
            <a:spLocks noGrp="1"/>
          </p:cNvSpPr>
          <p:nvPr>
            <p:ph idx="1"/>
          </p:nvPr>
        </p:nvSpPr>
        <p:spPr>
          <a:xfrm>
            <a:off x="1097280" y="1934788"/>
            <a:ext cx="8296102" cy="4289367"/>
          </a:xfrm>
        </p:spPr>
        <p:txBody>
          <a:bodyPr>
            <a:normAutofit fontScale="92500" lnSpcReduction="10000"/>
          </a:bodyPr>
          <a:lstStyle/>
          <a:p>
            <a:pPr>
              <a:buFont typeface="Wingdings" panose="05000000000000000000" pitchFamily="2" charset="2"/>
              <a:buChar char="v"/>
            </a:pPr>
            <a:r>
              <a:rPr lang="en-US" sz="3000" dirty="0" smtClean="0"/>
              <a:t> Offer information about what behaviors are approved or disapproved. </a:t>
            </a:r>
          </a:p>
          <a:p>
            <a:pPr>
              <a:buFont typeface="Wingdings" panose="05000000000000000000" pitchFamily="2" charset="2"/>
              <a:buChar char="v"/>
            </a:pPr>
            <a:r>
              <a:rPr lang="en-US" sz="3000" dirty="0" smtClean="0"/>
              <a:t> Promote behaviors that are normally engaged in by others.</a:t>
            </a:r>
          </a:p>
          <a:p>
            <a:pPr lvl="2">
              <a:buFont typeface="Wingdings" panose="05000000000000000000" pitchFamily="2" charset="2"/>
              <a:buChar char="ü"/>
            </a:pPr>
            <a:r>
              <a:rPr lang="en-US" sz="2400" dirty="0" smtClean="0"/>
              <a:t>Example: Turning off engine when parked, taking public transportation. </a:t>
            </a:r>
          </a:p>
          <a:p>
            <a:pPr>
              <a:buFont typeface="Wingdings" panose="05000000000000000000" pitchFamily="2" charset="2"/>
              <a:buChar char="v"/>
            </a:pPr>
            <a:r>
              <a:rPr lang="en-US" sz="3000" dirty="0" smtClean="0"/>
              <a:t> Guidelines:</a:t>
            </a:r>
          </a:p>
          <a:p>
            <a:pPr lvl="2">
              <a:buFont typeface="Wingdings" panose="05000000000000000000" pitchFamily="2" charset="2"/>
              <a:buChar char="ü"/>
            </a:pPr>
            <a:r>
              <a:rPr lang="en-US" sz="2400" dirty="0" smtClean="0"/>
              <a:t>Make the norm noticeable and present it when/where the targeted behavior occurs.</a:t>
            </a:r>
          </a:p>
          <a:p>
            <a:pPr lvl="2">
              <a:buFont typeface="Wingdings" panose="05000000000000000000" pitchFamily="2" charset="2"/>
              <a:buChar char="ü"/>
            </a:pPr>
            <a:r>
              <a:rPr lang="en-US" sz="2400" dirty="0" smtClean="0"/>
              <a:t>Encourage positive behaviors.</a:t>
            </a:r>
          </a:p>
          <a:p>
            <a:pPr lvl="2">
              <a:buFont typeface="Wingdings" panose="05000000000000000000" pitchFamily="2" charset="2"/>
              <a:buChar char="ü"/>
            </a:pPr>
            <a:r>
              <a:rPr lang="en-US" sz="2400" dirty="0" smtClean="0"/>
              <a:t>Don’t pit norms against each other. </a:t>
            </a:r>
          </a:p>
        </p:txBody>
      </p:sp>
      <p:pic>
        <p:nvPicPr>
          <p:cNvPr id="7" name="Picture 2"/>
          <p:cNvPicPr>
            <a:picLocks noChangeArrowheads="1"/>
          </p:cNvPicPr>
          <p:nvPr/>
        </p:nvPicPr>
        <p:blipFill>
          <a:blip r:embed="rId3" cstate="print"/>
          <a:srcRect/>
          <a:stretch>
            <a:fillRect/>
          </a:stretch>
        </p:blipFill>
        <p:spPr bwMode="auto">
          <a:xfrm>
            <a:off x="9393382" y="2704964"/>
            <a:ext cx="2678906" cy="2687836"/>
          </a:xfrm>
          <a:prstGeom prst="rect">
            <a:avLst/>
          </a:prstGeom>
          <a:noFill/>
          <a:ln w="12700">
            <a:noFill/>
            <a:miter lim="800000"/>
            <a:headEnd/>
            <a:tailEnd/>
          </a:ln>
        </p:spPr>
      </p:pic>
    </p:spTree>
    <p:extLst>
      <p:ext uri="{BB962C8B-B14F-4D97-AF65-F5344CB8AC3E}">
        <p14:creationId xmlns="" xmlns:p14="http://schemas.microsoft.com/office/powerpoint/2010/main" val="229431268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Strategy Tools: Social Diffusion</a:t>
            </a:r>
            <a:endParaRPr lang="en-US" dirty="0"/>
          </a:p>
        </p:txBody>
      </p:sp>
      <p:sp>
        <p:nvSpPr>
          <p:cNvPr id="3" name="Content Placeholder 2"/>
          <p:cNvSpPr>
            <a:spLocks noGrp="1"/>
          </p:cNvSpPr>
          <p:nvPr>
            <p:ph idx="1"/>
          </p:nvPr>
        </p:nvSpPr>
        <p:spPr/>
        <p:txBody>
          <a:bodyPr>
            <a:normAutofit/>
          </a:bodyPr>
          <a:lstStyle/>
          <a:p>
            <a:pPr>
              <a:buFont typeface="Wingdings" panose="05000000000000000000" pitchFamily="2" charset="2"/>
              <a:buChar char="v"/>
            </a:pPr>
            <a:r>
              <a:rPr lang="en-US" sz="2800" dirty="0" smtClean="0"/>
              <a:t> The behaviors of those we have personal relationships with influence our own decisions. </a:t>
            </a:r>
          </a:p>
          <a:p>
            <a:pPr>
              <a:buFont typeface="Wingdings" panose="05000000000000000000" pitchFamily="2" charset="2"/>
              <a:buChar char="v"/>
            </a:pPr>
            <a:r>
              <a:rPr lang="en-US" sz="2800" dirty="0" smtClean="0"/>
              <a:t> Visibility is key!</a:t>
            </a:r>
          </a:p>
          <a:p>
            <a:pPr>
              <a:buFont typeface="Wingdings" panose="05000000000000000000" pitchFamily="2" charset="2"/>
              <a:buChar char="v"/>
            </a:pPr>
            <a:r>
              <a:rPr lang="en-US" sz="2800" dirty="0" smtClean="0"/>
              <a:t> Guidelines:</a:t>
            </a:r>
          </a:p>
          <a:p>
            <a:pPr lvl="2">
              <a:buFont typeface="Wingdings" panose="05000000000000000000" pitchFamily="2" charset="2"/>
              <a:buChar char="ü"/>
            </a:pPr>
            <a:r>
              <a:rPr lang="en-US" sz="2200" dirty="0" smtClean="0"/>
              <a:t>Creatively post actions or commitments.</a:t>
            </a:r>
          </a:p>
          <a:p>
            <a:pPr lvl="2">
              <a:buFont typeface="Wingdings" panose="05000000000000000000" pitchFamily="2" charset="2"/>
              <a:buChar char="ü"/>
            </a:pPr>
            <a:r>
              <a:rPr lang="en-US" sz="2400" dirty="0"/>
              <a:t>U</a:t>
            </a:r>
            <a:r>
              <a:rPr lang="en-US" sz="2400" dirty="0" smtClean="0"/>
              <a:t>se media such as stickers or signs for people to show they participate in the behaviors.</a:t>
            </a:r>
          </a:p>
          <a:p>
            <a:pPr lvl="2">
              <a:buFont typeface="Wingdings" panose="05000000000000000000" pitchFamily="2" charset="2"/>
              <a:buChar char="ü"/>
            </a:pPr>
            <a:r>
              <a:rPr lang="en-US" sz="2400" dirty="0" smtClean="0"/>
              <a:t>Encourage people who engage in the behavior commit to talk to others about it (community meetings, booths at fairs, pow wows). </a:t>
            </a:r>
          </a:p>
        </p:txBody>
      </p:sp>
    </p:spTree>
    <p:extLst>
      <p:ext uri="{BB962C8B-B14F-4D97-AF65-F5344CB8AC3E}">
        <p14:creationId xmlns="" xmlns:p14="http://schemas.microsoft.com/office/powerpoint/2010/main" val="109945612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Strategy Tools: Prompts</a:t>
            </a:r>
            <a:endParaRPr lang="en-US" dirty="0"/>
          </a:p>
        </p:txBody>
      </p:sp>
      <p:sp>
        <p:nvSpPr>
          <p:cNvPr id="3" name="Content Placeholder 2"/>
          <p:cNvSpPr>
            <a:spLocks noGrp="1"/>
          </p:cNvSpPr>
          <p:nvPr>
            <p:ph idx="1"/>
          </p:nvPr>
        </p:nvSpPr>
        <p:spPr/>
        <p:txBody>
          <a:bodyPr>
            <a:normAutofit fontScale="92500" lnSpcReduction="20000"/>
          </a:bodyPr>
          <a:lstStyle/>
          <a:p>
            <a:pPr>
              <a:buFont typeface="Wingdings" panose="05000000000000000000" pitchFamily="2" charset="2"/>
              <a:buChar char="v"/>
            </a:pPr>
            <a:r>
              <a:rPr lang="en-US" sz="3000" dirty="0" smtClean="0"/>
              <a:t> Remind people to do something they’re already willing to do.</a:t>
            </a:r>
          </a:p>
          <a:p>
            <a:pPr>
              <a:buFont typeface="Wingdings" panose="05000000000000000000" pitchFamily="2" charset="2"/>
              <a:buChar char="v"/>
            </a:pPr>
            <a:r>
              <a:rPr lang="en-US" sz="3000" dirty="0" smtClean="0"/>
              <a:t> Focus on what </a:t>
            </a:r>
            <a:r>
              <a:rPr lang="en-US" sz="3000" u="sng" dirty="0" smtClean="0"/>
              <a:t>should</a:t>
            </a:r>
            <a:r>
              <a:rPr lang="en-US" sz="3000" dirty="0" smtClean="0"/>
              <a:t> be done rather than what should not.</a:t>
            </a:r>
          </a:p>
          <a:p>
            <a:pPr>
              <a:buFont typeface="Wingdings" panose="05000000000000000000" pitchFamily="2" charset="2"/>
              <a:buChar char="v"/>
            </a:pPr>
            <a:r>
              <a:rPr lang="en-US" sz="3000" dirty="0" smtClean="0"/>
              <a:t> Opportunities </a:t>
            </a:r>
            <a:r>
              <a:rPr lang="en-US" sz="3000" dirty="0"/>
              <a:t>for prompts:</a:t>
            </a:r>
          </a:p>
          <a:p>
            <a:pPr lvl="2">
              <a:buFont typeface="Wingdings" panose="05000000000000000000" pitchFamily="2" charset="2"/>
              <a:buChar char="ü"/>
            </a:pPr>
            <a:r>
              <a:rPr lang="en-US" sz="2600" dirty="0" smtClean="0"/>
              <a:t> Signage</a:t>
            </a:r>
            <a:r>
              <a:rPr lang="en-US" sz="2600" dirty="0"/>
              <a:t>, </a:t>
            </a:r>
            <a:r>
              <a:rPr lang="en-US" sz="2600" dirty="0" smtClean="0"/>
              <a:t>stickers.</a:t>
            </a:r>
            <a:endParaRPr lang="en-US" sz="2600" dirty="0"/>
          </a:p>
          <a:p>
            <a:pPr lvl="2">
              <a:buFont typeface="Wingdings" panose="05000000000000000000" pitchFamily="2" charset="2"/>
              <a:buChar char="ü"/>
            </a:pPr>
            <a:r>
              <a:rPr lang="en-US" sz="2600" dirty="0" smtClean="0"/>
              <a:t> Reminders </a:t>
            </a:r>
            <a:r>
              <a:rPr lang="en-US" sz="2600" dirty="0"/>
              <a:t>sent via text, social media, etc.</a:t>
            </a:r>
          </a:p>
          <a:p>
            <a:pPr lvl="2">
              <a:buFont typeface="Wingdings" panose="05000000000000000000" pitchFamily="2" charset="2"/>
              <a:buChar char="ü"/>
            </a:pPr>
            <a:r>
              <a:rPr lang="en-US" sz="2600" dirty="0" smtClean="0"/>
              <a:t> Announcements </a:t>
            </a:r>
            <a:r>
              <a:rPr lang="en-US" sz="2600" dirty="0"/>
              <a:t>over loudspeaker at appropriate </a:t>
            </a:r>
            <a:r>
              <a:rPr lang="en-US" sz="2600" dirty="0" smtClean="0"/>
              <a:t>facilities.</a:t>
            </a:r>
          </a:p>
          <a:p>
            <a:pPr>
              <a:buFont typeface="Wingdings" panose="05000000000000000000" pitchFamily="2" charset="2"/>
              <a:buChar char="v"/>
            </a:pPr>
            <a:r>
              <a:rPr lang="en-US" sz="3000" dirty="0" smtClean="0"/>
              <a:t> Guidelines:</a:t>
            </a:r>
          </a:p>
          <a:p>
            <a:pPr lvl="2">
              <a:buFont typeface="Wingdings" panose="05000000000000000000" pitchFamily="2" charset="2"/>
              <a:buChar char="ü"/>
            </a:pPr>
            <a:r>
              <a:rPr lang="en-US" sz="2400" dirty="0" smtClean="0"/>
              <a:t> </a:t>
            </a:r>
            <a:r>
              <a:rPr lang="en-US" sz="2600" dirty="0" smtClean="0"/>
              <a:t>Noticeable and self-explanatory.</a:t>
            </a:r>
          </a:p>
          <a:p>
            <a:pPr lvl="2">
              <a:buFont typeface="Wingdings" panose="05000000000000000000" pitchFamily="2" charset="2"/>
              <a:buChar char="ü"/>
            </a:pPr>
            <a:r>
              <a:rPr lang="en-US" sz="2600" dirty="0" smtClean="0"/>
              <a:t> Put it close to where people need it.</a:t>
            </a:r>
          </a:p>
          <a:p>
            <a:pPr lvl="2">
              <a:buFont typeface="Wingdings" panose="05000000000000000000" pitchFamily="2" charset="2"/>
              <a:buChar char="ü"/>
            </a:pPr>
            <a:r>
              <a:rPr lang="en-US" sz="2600" dirty="0" smtClean="0"/>
              <a:t> Encourage </a:t>
            </a:r>
            <a:r>
              <a:rPr lang="en-US" sz="2600" dirty="0"/>
              <a:t>positive </a:t>
            </a:r>
            <a:r>
              <a:rPr lang="en-US" sz="2600" dirty="0" smtClean="0"/>
              <a:t>behaviors.</a:t>
            </a:r>
            <a:endParaRPr lang="en-US" sz="2600" dirty="0"/>
          </a:p>
        </p:txBody>
      </p:sp>
      <p:pic>
        <p:nvPicPr>
          <p:cNvPr id="6" name="Picture 5" descr="DSC_0324.jpg"/>
          <p:cNvPicPr>
            <a:picLocks noChangeAspect="1"/>
          </p:cNvPicPr>
          <p:nvPr/>
        </p:nvPicPr>
        <p:blipFill rotWithShape="1">
          <a:blip r:embed="rId3" cstate="print"/>
          <a:srcRect l="13726" t="17426" r="5840" b="13449"/>
          <a:stretch/>
        </p:blipFill>
        <p:spPr>
          <a:xfrm>
            <a:off x="9268691" y="2883478"/>
            <a:ext cx="2150919" cy="2886343"/>
          </a:xfrm>
          <a:prstGeom prst="rect">
            <a:avLst/>
          </a:prstGeom>
        </p:spPr>
      </p:pic>
    </p:spTree>
    <p:extLst>
      <p:ext uri="{BB962C8B-B14F-4D97-AF65-F5344CB8AC3E}">
        <p14:creationId xmlns="" xmlns:p14="http://schemas.microsoft.com/office/powerpoint/2010/main" val="74933022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Strategy Tools: Communication</a:t>
            </a:r>
            <a:endParaRPr lang="en-US" dirty="0"/>
          </a:p>
        </p:txBody>
      </p:sp>
      <p:sp>
        <p:nvSpPr>
          <p:cNvPr id="3" name="Content Placeholder 2"/>
          <p:cNvSpPr>
            <a:spLocks noGrp="1"/>
          </p:cNvSpPr>
          <p:nvPr>
            <p:ph idx="1"/>
          </p:nvPr>
        </p:nvSpPr>
        <p:spPr/>
        <p:txBody>
          <a:bodyPr>
            <a:normAutofit/>
          </a:bodyPr>
          <a:lstStyle/>
          <a:p>
            <a:pPr>
              <a:buFont typeface="Wingdings" panose="05000000000000000000" pitchFamily="2" charset="2"/>
              <a:buChar char="v"/>
            </a:pPr>
            <a:r>
              <a:rPr lang="en-US" sz="3000" dirty="0" smtClean="0"/>
              <a:t> Go positive.</a:t>
            </a:r>
          </a:p>
          <a:p>
            <a:pPr>
              <a:buFont typeface="Wingdings" panose="05000000000000000000" pitchFamily="2" charset="2"/>
              <a:buChar char="v"/>
            </a:pPr>
            <a:r>
              <a:rPr lang="en-US" sz="3000" dirty="0" smtClean="0"/>
              <a:t> Make it memorable and clear.</a:t>
            </a:r>
          </a:p>
          <a:p>
            <a:pPr>
              <a:buFont typeface="Wingdings" panose="05000000000000000000" pitchFamily="2" charset="2"/>
              <a:buChar char="v"/>
            </a:pPr>
            <a:r>
              <a:rPr lang="en-US" sz="3000" dirty="0" smtClean="0"/>
              <a:t> Offer personal and community targets or goals. </a:t>
            </a:r>
          </a:p>
          <a:p>
            <a:pPr>
              <a:buFont typeface="Wingdings" panose="05000000000000000000" pitchFamily="2" charset="2"/>
              <a:buChar char="v"/>
            </a:pPr>
            <a:r>
              <a:rPr lang="en-US" sz="3000" dirty="0" smtClean="0"/>
              <a:t>Consider the intended audience</a:t>
            </a:r>
            <a:r>
              <a:rPr lang="en-US" sz="3600" dirty="0" smtClean="0"/>
              <a:t>. </a:t>
            </a:r>
          </a:p>
          <a:p>
            <a:pPr lvl="2">
              <a:buFont typeface="Wingdings" panose="05000000000000000000" pitchFamily="2" charset="2"/>
              <a:buChar char="ü"/>
            </a:pPr>
            <a:r>
              <a:rPr lang="en-US" sz="2000" dirty="0" smtClean="0"/>
              <a:t>Deliver the message from a source that the audience finds credible</a:t>
            </a:r>
            <a:r>
              <a:rPr lang="en-US" sz="2400" dirty="0" smtClean="0"/>
              <a:t>.</a:t>
            </a:r>
          </a:p>
          <a:p>
            <a:pPr>
              <a:buFont typeface="Wingdings" panose="05000000000000000000" pitchFamily="2" charset="2"/>
              <a:buChar char="v"/>
            </a:pPr>
            <a:r>
              <a:rPr lang="en-US" sz="3000" dirty="0" smtClean="0"/>
              <a:t> Provide results feedback.</a:t>
            </a:r>
            <a:endParaRPr lang="en-US" sz="3000" dirty="0"/>
          </a:p>
          <a:p>
            <a:pPr lvl="2">
              <a:buFont typeface="Wingdings" panose="05000000000000000000" pitchFamily="2" charset="2"/>
              <a:buChar char="ü"/>
            </a:pPr>
            <a:r>
              <a:rPr lang="en-US" sz="2400" dirty="0" smtClean="0"/>
              <a:t> </a:t>
            </a:r>
            <a:r>
              <a:rPr lang="en-US" sz="2000" dirty="0" smtClean="0"/>
              <a:t>Example: Bottle filling stations (pictured) keep a tally of bottles filled for documenting       reduction in plastic bottles used.</a:t>
            </a:r>
          </a:p>
        </p:txBody>
      </p:sp>
      <p:pic>
        <p:nvPicPr>
          <p:cNvPr id="4" name="Content Placeholder 4" descr="bottlefillingstation.jpg"/>
          <p:cNvPicPr>
            <a:picLocks noChangeAspect="1"/>
          </p:cNvPicPr>
          <p:nvPr/>
        </p:nvPicPr>
        <p:blipFill>
          <a:blip r:embed="rId3" cstate="print"/>
          <a:stretch>
            <a:fillRect/>
          </a:stretch>
        </p:blipFill>
        <p:spPr>
          <a:xfrm>
            <a:off x="9152237" y="1737360"/>
            <a:ext cx="2482215" cy="3106008"/>
          </a:xfrm>
          <a:prstGeom prst="rect">
            <a:avLst/>
          </a:prstGeom>
        </p:spPr>
      </p:pic>
    </p:spTree>
    <p:extLst>
      <p:ext uri="{BB962C8B-B14F-4D97-AF65-F5344CB8AC3E}">
        <p14:creationId xmlns="" xmlns:p14="http://schemas.microsoft.com/office/powerpoint/2010/main" val="69124101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Strategy Tools: Incentives</a:t>
            </a:r>
            <a:endParaRPr lang="en-US" dirty="0"/>
          </a:p>
        </p:txBody>
      </p:sp>
      <p:sp>
        <p:nvSpPr>
          <p:cNvPr id="3" name="Content Placeholder 2"/>
          <p:cNvSpPr>
            <a:spLocks noGrp="1"/>
          </p:cNvSpPr>
          <p:nvPr>
            <p:ph idx="1"/>
          </p:nvPr>
        </p:nvSpPr>
        <p:spPr/>
        <p:txBody>
          <a:bodyPr>
            <a:normAutofit/>
          </a:bodyPr>
          <a:lstStyle/>
          <a:p>
            <a:pPr>
              <a:buFont typeface="Wingdings" charset="2"/>
              <a:buChar char="v"/>
            </a:pPr>
            <a:r>
              <a:rPr lang="en-US" sz="3000" dirty="0" smtClean="0"/>
              <a:t> How </a:t>
            </a:r>
            <a:r>
              <a:rPr lang="en-US" sz="3000" dirty="0"/>
              <a:t>will people avoid the incentive? </a:t>
            </a:r>
          </a:p>
          <a:p>
            <a:pPr>
              <a:buFont typeface="Wingdings" charset="2"/>
              <a:buChar char="v"/>
            </a:pPr>
            <a:r>
              <a:rPr lang="en-US" sz="3000" dirty="0" smtClean="0"/>
              <a:t> Is </a:t>
            </a:r>
            <a:r>
              <a:rPr lang="en-US" sz="3000" dirty="0"/>
              <a:t>the incentive temporary?</a:t>
            </a:r>
          </a:p>
          <a:p>
            <a:pPr marL="342900" indent="-342900">
              <a:buFont typeface="Wingdings" charset="2"/>
              <a:buChar char="v"/>
            </a:pPr>
            <a:r>
              <a:rPr lang="en-US" sz="3000" dirty="0" smtClean="0"/>
              <a:t> Guidelines:</a:t>
            </a:r>
          </a:p>
          <a:p>
            <a:pPr lvl="2">
              <a:buFont typeface="Wingdings" panose="05000000000000000000" pitchFamily="2" charset="2"/>
              <a:buChar char="ü"/>
            </a:pPr>
            <a:r>
              <a:rPr lang="en-US" sz="2400" dirty="0" smtClean="0"/>
              <a:t>Financial incentives can motivate people to increase their participation in a behavior.  </a:t>
            </a:r>
          </a:p>
          <a:p>
            <a:pPr lvl="2">
              <a:buFont typeface="Wingdings" panose="05000000000000000000" pitchFamily="2" charset="2"/>
              <a:buChar char="ü"/>
            </a:pPr>
            <a:r>
              <a:rPr lang="en-US" sz="2400" dirty="0" smtClean="0"/>
              <a:t> Pair the incentive with the action!</a:t>
            </a:r>
          </a:p>
          <a:p>
            <a:pPr lvl="2">
              <a:buFont typeface="Wingdings" panose="05000000000000000000" pitchFamily="2" charset="2"/>
              <a:buChar char="ü"/>
            </a:pPr>
            <a:r>
              <a:rPr lang="en-US" sz="2400" dirty="0"/>
              <a:t> </a:t>
            </a:r>
            <a:r>
              <a:rPr lang="en-US" sz="2400" dirty="0" smtClean="0"/>
              <a:t>Make it visible and closely tied to the behavior.</a:t>
            </a:r>
          </a:p>
          <a:p>
            <a:pPr lvl="2">
              <a:buFont typeface="Wingdings" panose="05000000000000000000" pitchFamily="2" charset="2"/>
              <a:buChar char="ü"/>
            </a:pPr>
            <a:r>
              <a:rPr lang="en-US" sz="2400" dirty="0"/>
              <a:t> </a:t>
            </a:r>
            <a:r>
              <a:rPr lang="en-US" sz="2400" dirty="0" smtClean="0"/>
              <a:t>Reward positive behavior; disincentives can be unpredictable.</a:t>
            </a:r>
          </a:p>
          <a:p>
            <a:pPr marL="0" indent="0">
              <a:buNone/>
            </a:pPr>
            <a:endParaRPr lang="en-US" sz="3600" dirty="0" smtClean="0"/>
          </a:p>
        </p:txBody>
      </p:sp>
    </p:spTree>
    <p:extLst>
      <p:ext uri="{BB962C8B-B14F-4D97-AF65-F5344CB8AC3E}">
        <p14:creationId xmlns="" xmlns:p14="http://schemas.microsoft.com/office/powerpoint/2010/main" val="412486520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 4: Piloting the Strategy</a:t>
            </a:r>
            <a:endParaRPr lang="en-US" dirty="0"/>
          </a:p>
        </p:txBody>
      </p:sp>
      <p:sp>
        <p:nvSpPr>
          <p:cNvPr id="3" name="Content Placeholder 2"/>
          <p:cNvSpPr>
            <a:spLocks noGrp="1"/>
          </p:cNvSpPr>
          <p:nvPr>
            <p:ph idx="1"/>
          </p:nvPr>
        </p:nvSpPr>
        <p:spPr/>
        <p:txBody>
          <a:bodyPr/>
          <a:lstStyle/>
          <a:p>
            <a:pPr>
              <a:buFont typeface="Wingdings" charset="2"/>
              <a:buChar char="v"/>
            </a:pPr>
            <a:r>
              <a:rPr lang="en-US" sz="3000" dirty="0" smtClean="0"/>
              <a:t> Pilot the strategy in a small portion of the community.</a:t>
            </a:r>
          </a:p>
          <a:p>
            <a:pPr lvl="2">
              <a:buFont typeface="Wingdings" panose="05000000000000000000" pitchFamily="2" charset="2"/>
              <a:buChar char="ü"/>
            </a:pPr>
            <a:r>
              <a:rPr lang="en-US" sz="2400" dirty="0"/>
              <a:t> </a:t>
            </a:r>
            <a:r>
              <a:rPr lang="en-US" sz="2400" dirty="0" smtClean="0"/>
              <a:t>Troubleshoot any issues before broad implementation.</a:t>
            </a:r>
          </a:p>
          <a:p>
            <a:pPr lvl="2">
              <a:buFont typeface="Wingdings" panose="05000000000000000000" pitchFamily="2" charset="2"/>
              <a:buChar char="ü"/>
            </a:pPr>
            <a:r>
              <a:rPr lang="en-US" sz="2400" dirty="0"/>
              <a:t> </a:t>
            </a:r>
            <a:r>
              <a:rPr lang="en-US" sz="2400" dirty="0" smtClean="0"/>
              <a:t>If necessary, test out different methods and refine the program until effective.</a:t>
            </a:r>
          </a:p>
          <a:p>
            <a:pPr>
              <a:buFont typeface="Wingdings" charset="2"/>
              <a:buChar char="v"/>
            </a:pPr>
            <a:r>
              <a:rPr lang="en-US" sz="3000" dirty="0" smtClean="0"/>
              <a:t> Use random and independent sampling with both a control and a test group.</a:t>
            </a:r>
          </a:p>
          <a:p>
            <a:pPr>
              <a:buFont typeface="Wingdings" charset="2"/>
              <a:buChar char="v"/>
            </a:pPr>
            <a:r>
              <a:rPr lang="en-US" sz="3000" dirty="0" smtClean="0"/>
              <a:t> Focus on measuring behavior changes.</a:t>
            </a:r>
            <a:endParaRPr lang="en-US" sz="3000" dirty="0"/>
          </a:p>
        </p:txBody>
      </p:sp>
    </p:spTree>
    <p:extLst>
      <p:ext uri="{BB962C8B-B14F-4D97-AF65-F5344CB8AC3E}">
        <p14:creationId xmlns="" xmlns:p14="http://schemas.microsoft.com/office/powerpoint/2010/main" val="14189267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 5: Implementing and Evaluating</a:t>
            </a:r>
            <a:endParaRPr lang="en-US" dirty="0"/>
          </a:p>
        </p:txBody>
      </p:sp>
      <p:sp>
        <p:nvSpPr>
          <p:cNvPr id="3" name="Content Placeholder 2"/>
          <p:cNvSpPr>
            <a:spLocks noGrp="1"/>
          </p:cNvSpPr>
          <p:nvPr>
            <p:ph idx="1"/>
          </p:nvPr>
        </p:nvSpPr>
        <p:spPr/>
        <p:txBody>
          <a:bodyPr>
            <a:normAutofit fontScale="92500" lnSpcReduction="10000"/>
          </a:bodyPr>
          <a:lstStyle/>
          <a:p>
            <a:pPr>
              <a:buFont typeface="Wingdings" charset="2"/>
              <a:buChar char="v"/>
            </a:pPr>
            <a:r>
              <a:rPr lang="en-US" sz="3000" dirty="0" smtClean="0"/>
              <a:t> Collect baseline info on current level of behavior before implementing the strategy.</a:t>
            </a:r>
          </a:p>
          <a:p>
            <a:pPr>
              <a:buFont typeface="Wingdings" charset="2"/>
              <a:buChar char="v"/>
            </a:pPr>
            <a:r>
              <a:rPr lang="en-US" sz="3000" dirty="0" smtClean="0"/>
              <a:t> Implement the strategy and collect data.</a:t>
            </a:r>
          </a:p>
          <a:p>
            <a:pPr marL="566928" lvl="1">
              <a:buFont typeface="Wingdings" panose="05000000000000000000" pitchFamily="2" charset="2"/>
              <a:buChar char="ü"/>
            </a:pPr>
            <a:r>
              <a:rPr lang="en-US" sz="2800" dirty="0" smtClean="0"/>
              <a:t>Use different time intervals to track long-term impact on behavior and provide ongoing evaluation.</a:t>
            </a:r>
          </a:p>
          <a:p>
            <a:pPr>
              <a:buFont typeface="Wingdings" charset="2"/>
              <a:buChar char="v"/>
            </a:pPr>
            <a:r>
              <a:rPr lang="en-US" sz="3000" dirty="0" smtClean="0"/>
              <a:t> Guidelines:</a:t>
            </a:r>
          </a:p>
          <a:p>
            <a:pPr marL="566928" lvl="1">
              <a:buFont typeface="Wingdings" panose="05000000000000000000" pitchFamily="2" charset="2"/>
              <a:buChar char="ü"/>
            </a:pPr>
            <a:r>
              <a:rPr lang="en-US" sz="2800" dirty="0" smtClean="0"/>
              <a:t>Use advertising and media to increase awareness of the program.</a:t>
            </a:r>
          </a:p>
          <a:p>
            <a:pPr marL="566928" lvl="1">
              <a:buFont typeface="Wingdings" panose="05000000000000000000" pitchFamily="2" charset="2"/>
              <a:buChar char="ü"/>
            </a:pPr>
            <a:r>
              <a:rPr lang="en-US" sz="2800" dirty="0" smtClean="0"/>
              <a:t>Provide feedback on the program’s success to reinforce the behavioral changes made.</a:t>
            </a:r>
          </a:p>
          <a:p>
            <a:pPr marL="566928" lvl="1">
              <a:buFont typeface="Wingdings" panose="05000000000000000000" pitchFamily="2" charset="2"/>
              <a:buChar char="ü"/>
            </a:pPr>
            <a:r>
              <a:rPr lang="en-US" sz="2800" dirty="0" smtClean="0"/>
              <a:t>Compile and share your findings.</a:t>
            </a:r>
            <a:endParaRPr lang="en-US" sz="2800" dirty="0"/>
          </a:p>
        </p:txBody>
      </p:sp>
    </p:spTree>
    <p:extLst>
      <p:ext uri="{BB962C8B-B14F-4D97-AF65-F5344CB8AC3E}">
        <p14:creationId xmlns="" xmlns:p14="http://schemas.microsoft.com/office/powerpoint/2010/main" val="389616796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smtClean="0"/>
              <a:t>Putting CBSM into </a:t>
            </a:r>
            <a:r>
              <a:rPr lang="en-US" sz="4000" dirty="0"/>
              <a:t>A</a:t>
            </a:r>
            <a:r>
              <a:rPr lang="en-US" sz="4000" dirty="0" smtClean="0"/>
              <a:t>ction: Recycling at Fond du Lac Tribal Community College</a:t>
            </a:r>
            <a:endParaRPr lang="en-US" sz="4000" dirty="0"/>
          </a:p>
        </p:txBody>
      </p:sp>
      <p:sp>
        <p:nvSpPr>
          <p:cNvPr id="3" name="Content Placeholder 2"/>
          <p:cNvSpPr>
            <a:spLocks noGrp="1"/>
          </p:cNvSpPr>
          <p:nvPr>
            <p:ph idx="1"/>
          </p:nvPr>
        </p:nvSpPr>
        <p:spPr>
          <a:xfrm>
            <a:off x="1154083" y="1881090"/>
            <a:ext cx="10058400" cy="4191097"/>
          </a:xfrm>
        </p:spPr>
        <p:txBody>
          <a:bodyPr>
            <a:normAutofit/>
          </a:bodyPr>
          <a:lstStyle/>
          <a:p>
            <a:r>
              <a:rPr lang="en-US" sz="3100" dirty="0" smtClean="0"/>
              <a:t>Step 1. Selecting a behavior to be promoted </a:t>
            </a:r>
          </a:p>
          <a:p>
            <a:pPr lvl="1">
              <a:buFont typeface="Wingdings" panose="05000000000000000000" pitchFamily="2" charset="2"/>
              <a:buChar char="ü"/>
            </a:pPr>
            <a:r>
              <a:rPr lang="en-US" sz="3100" dirty="0" smtClean="0"/>
              <a:t>Targeted behavior: Increase recycling on campus in common area, classrooms, and dorms</a:t>
            </a:r>
          </a:p>
          <a:p>
            <a:r>
              <a:rPr lang="en-US" sz="3100" dirty="0" smtClean="0"/>
              <a:t>Step 2. Identifying barriers and benefits</a:t>
            </a:r>
          </a:p>
          <a:p>
            <a:pPr lvl="1">
              <a:buFont typeface="Wingdings" panose="05000000000000000000" pitchFamily="2" charset="2"/>
              <a:buChar char="ü"/>
            </a:pPr>
            <a:r>
              <a:rPr lang="en-US" sz="2400" dirty="0" smtClean="0"/>
              <a:t>Waste characterization and observation</a:t>
            </a:r>
          </a:p>
          <a:p>
            <a:pPr lvl="1">
              <a:buFont typeface="Wingdings" panose="05000000000000000000" pitchFamily="2" charset="2"/>
              <a:buChar char="ü"/>
            </a:pPr>
            <a:r>
              <a:rPr lang="en-US" sz="2400" dirty="0" smtClean="0"/>
              <a:t>On-line questionnaire distributed to students </a:t>
            </a:r>
          </a:p>
          <a:p>
            <a:pPr lvl="1">
              <a:spcAft>
                <a:spcPts val="0"/>
              </a:spcAft>
              <a:buFont typeface="Wingdings" panose="05000000000000000000" pitchFamily="2" charset="2"/>
              <a:buChar char="ü"/>
            </a:pPr>
            <a:r>
              <a:rPr lang="en-US" sz="2400" dirty="0" smtClean="0"/>
              <a:t>Questionnaire Results: Lack of convenience and </a:t>
            </a:r>
          </a:p>
          <a:p>
            <a:pPr marL="201168" lvl="1" indent="0">
              <a:spcAft>
                <a:spcPts val="0"/>
              </a:spcAft>
              <a:buNone/>
            </a:pPr>
            <a:r>
              <a:rPr lang="en-US" sz="2400" dirty="0"/>
              <a:t> </a:t>
            </a:r>
            <a:r>
              <a:rPr lang="en-US" sz="2400" dirty="0" smtClean="0"/>
              <a:t>   poor signage was a major barrier</a:t>
            </a:r>
          </a:p>
        </p:txBody>
      </p:sp>
      <p:pic>
        <p:nvPicPr>
          <p:cNvPr id="5" name="Picture 4"/>
          <p:cNvPicPr>
            <a:picLocks noChangeAspect="1"/>
          </p:cNvPicPr>
          <p:nvPr/>
        </p:nvPicPr>
        <p:blipFill>
          <a:blip r:embed="rId2" cstate="print"/>
          <a:stretch>
            <a:fillRect/>
          </a:stretch>
        </p:blipFill>
        <p:spPr>
          <a:xfrm>
            <a:off x="7604675" y="3057605"/>
            <a:ext cx="3728530" cy="2925462"/>
          </a:xfrm>
          <a:prstGeom prst="rect">
            <a:avLst/>
          </a:prstGeom>
        </p:spPr>
      </p:pic>
    </p:spTree>
    <p:extLst>
      <p:ext uri="{BB962C8B-B14F-4D97-AF65-F5344CB8AC3E}">
        <p14:creationId xmlns="" xmlns:p14="http://schemas.microsoft.com/office/powerpoint/2010/main" val="7087793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Putting CBSM Into Action	</a:t>
            </a:r>
            <a:endParaRPr lang="en-US" dirty="0"/>
          </a:p>
        </p:txBody>
      </p:sp>
      <p:sp>
        <p:nvSpPr>
          <p:cNvPr id="3" name="Content Placeholder 2"/>
          <p:cNvSpPr>
            <a:spLocks noGrp="1"/>
          </p:cNvSpPr>
          <p:nvPr>
            <p:ph idx="1"/>
          </p:nvPr>
        </p:nvSpPr>
        <p:spPr>
          <a:xfrm>
            <a:off x="1097280" y="1845734"/>
            <a:ext cx="6716684" cy="4023360"/>
          </a:xfrm>
        </p:spPr>
        <p:txBody>
          <a:bodyPr>
            <a:normAutofit/>
          </a:bodyPr>
          <a:lstStyle/>
          <a:p>
            <a:r>
              <a:rPr lang="en-US" sz="2400" dirty="0" smtClean="0"/>
              <a:t>Step 3. Developing strategy effective in changing behavior</a:t>
            </a:r>
          </a:p>
          <a:p>
            <a:pPr lvl="1">
              <a:buFont typeface="Wingdings" panose="05000000000000000000" pitchFamily="2" charset="2"/>
              <a:buChar char="ü"/>
            </a:pPr>
            <a:r>
              <a:rPr lang="en-US" sz="2200" dirty="0" smtClean="0"/>
              <a:t>Increase </a:t>
            </a:r>
            <a:r>
              <a:rPr lang="en-US" sz="2200" dirty="0"/>
              <a:t>recycling bins and improve </a:t>
            </a:r>
            <a:r>
              <a:rPr lang="en-US" sz="2200" dirty="0" smtClean="0"/>
              <a:t>locations</a:t>
            </a:r>
          </a:p>
          <a:p>
            <a:pPr lvl="2">
              <a:buFont typeface="Wingdings" panose="05000000000000000000" pitchFamily="2" charset="2"/>
              <a:buChar char="ü"/>
            </a:pPr>
            <a:r>
              <a:rPr lang="en-US" sz="1800" dirty="0" smtClean="0"/>
              <a:t>Bins placed in </a:t>
            </a:r>
            <a:r>
              <a:rPr lang="en-US" sz="1800" dirty="0"/>
              <a:t>office areas, commons, </a:t>
            </a:r>
            <a:r>
              <a:rPr lang="en-US" sz="1800" dirty="0" smtClean="0"/>
              <a:t>conference rooms, every classroom and near trashcans</a:t>
            </a:r>
          </a:p>
          <a:p>
            <a:pPr lvl="1">
              <a:buFont typeface="Wingdings" panose="05000000000000000000" pitchFamily="2" charset="2"/>
              <a:buChar char="ü"/>
            </a:pPr>
            <a:r>
              <a:rPr lang="en-US" sz="2200" dirty="0" smtClean="0"/>
              <a:t>Pilot a visually appealing, bilingual recycling bin </a:t>
            </a:r>
          </a:p>
          <a:p>
            <a:pPr lvl="1">
              <a:buFont typeface="Wingdings" panose="05000000000000000000" pitchFamily="2" charset="2"/>
              <a:buChar char="ü"/>
            </a:pPr>
            <a:r>
              <a:rPr lang="en-US" sz="2200" dirty="0" smtClean="0"/>
              <a:t>Pilot new bilingual signage and posters that are culturally sensitive and easy to understand</a:t>
            </a:r>
          </a:p>
          <a:p>
            <a:pPr lvl="1">
              <a:buFont typeface="Wingdings" panose="05000000000000000000" pitchFamily="2" charset="2"/>
              <a:buChar char="ü"/>
            </a:pPr>
            <a:r>
              <a:rPr lang="en-US" sz="2200" dirty="0" smtClean="0"/>
              <a:t>Expanded outreach at staff and student orientation</a:t>
            </a:r>
          </a:p>
          <a:p>
            <a:pPr lvl="1">
              <a:buFont typeface="Wingdings" panose="05000000000000000000" pitchFamily="2" charset="2"/>
              <a:buChar char="ü"/>
            </a:pPr>
            <a:r>
              <a:rPr lang="en-US" sz="2200" dirty="0" smtClean="0"/>
              <a:t>Student workers in charge of collecting recyclables</a:t>
            </a:r>
          </a:p>
          <a:p>
            <a:endParaRPr lang="en-US" sz="2200" dirty="0" smtClean="0"/>
          </a:p>
          <a:p>
            <a:endParaRPr lang="en-US" dirty="0"/>
          </a:p>
        </p:txBody>
      </p:sp>
      <p:pic>
        <p:nvPicPr>
          <p:cNvPr id="6" name="Content Placeholder 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8171927" y="1845734"/>
            <a:ext cx="2983753" cy="3885224"/>
          </a:xfrm>
          <a:prstGeom prst="rect">
            <a:avLst/>
          </a:prstGeom>
        </p:spPr>
      </p:pic>
    </p:spTree>
    <p:extLst>
      <p:ext uri="{BB962C8B-B14F-4D97-AF65-F5344CB8AC3E}">
        <p14:creationId xmlns="" xmlns:p14="http://schemas.microsoft.com/office/powerpoint/2010/main" val="108921643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7308" y="286603"/>
            <a:ext cx="10775092" cy="1450757"/>
          </a:xfrm>
        </p:spPr>
        <p:txBody>
          <a:bodyPr/>
          <a:lstStyle/>
          <a:p>
            <a:r>
              <a:rPr lang="en-US" dirty="0" smtClean="0"/>
              <a:t>“Behavior change is the cornerstone of     sustainability.”</a:t>
            </a:r>
            <a:endParaRPr lang="en-US" dirty="0"/>
          </a:p>
        </p:txBody>
      </p:sp>
      <p:sp>
        <p:nvSpPr>
          <p:cNvPr id="3" name="Content Placeholder 2"/>
          <p:cNvSpPr>
            <a:spLocks noGrp="1"/>
          </p:cNvSpPr>
          <p:nvPr>
            <p:ph idx="1"/>
          </p:nvPr>
        </p:nvSpPr>
        <p:spPr>
          <a:xfrm>
            <a:off x="1154083" y="1921025"/>
            <a:ext cx="10058400" cy="4721322"/>
          </a:xfrm>
        </p:spPr>
        <p:txBody>
          <a:bodyPr>
            <a:normAutofit fontScale="77500" lnSpcReduction="20000"/>
          </a:bodyPr>
          <a:lstStyle/>
          <a:p>
            <a:pPr>
              <a:buFont typeface="Wingdings" panose="05000000000000000000" pitchFamily="2" charset="2"/>
              <a:buChar char="v"/>
            </a:pPr>
            <a:r>
              <a:rPr lang="en-US" sz="4100" dirty="0" smtClean="0"/>
              <a:t> Significant challenges exist to making a community sustainable.</a:t>
            </a:r>
          </a:p>
          <a:p>
            <a:pPr>
              <a:buFont typeface="Wingdings" panose="05000000000000000000" pitchFamily="2" charset="2"/>
              <a:buChar char="v"/>
            </a:pPr>
            <a:r>
              <a:rPr lang="en-US" sz="4100" dirty="0" smtClean="0"/>
              <a:t> Technologies and other options only work if people use them.</a:t>
            </a:r>
          </a:p>
          <a:p>
            <a:pPr>
              <a:buFont typeface="Wingdings" panose="05000000000000000000" pitchFamily="2" charset="2"/>
              <a:buChar char="v"/>
            </a:pPr>
            <a:r>
              <a:rPr lang="en-US" sz="4100" dirty="0" smtClean="0"/>
              <a:t> Only providing information on an issue is rarely successful.</a:t>
            </a:r>
          </a:p>
          <a:p>
            <a:pPr lvl="0">
              <a:buFont typeface="Wingdings" panose="05000000000000000000" pitchFamily="2" charset="2"/>
              <a:buChar char="v"/>
            </a:pPr>
            <a:r>
              <a:rPr lang="en-US" sz="4100" dirty="0" smtClean="0"/>
              <a:t> People </a:t>
            </a:r>
            <a:r>
              <a:rPr lang="en-US" sz="4100" dirty="0"/>
              <a:t>do change their behaviors when the benefit to them outweighs the barrier</a:t>
            </a:r>
            <a:r>
              <a:rPr lang="en-US" sz="4100" dirty="0" smtClean="0"/>
              <a:t>.</a:t>
            </a:r>
            <a:endParaRPr lang="en-US" sz="4100" dirty="0"/>
          </a:p>
          <a:p>
            <a:pPr marL="0" indent="0">
              <a:buNone/>
            </a:pPr>
            <a:endParaRPr lang="en-US" sz="3200" dirty="0" smtClean="0"/>
          </a:p>
          <a:p>
            <a:pPr marL="384048" lvl="2" indent="0">
              <a:buNone/>
            </a:pPr>
            <a:endParaRPr lang="en-US" sz="2400" dirty="0" smtClean="0"/>
          </a:p>
          <a:p>
            <a:r>
              <a:rPr lang="en-US" sz="1800" dirty="0"/>
              <a:t>(Doug McKenzie-Mohr, </a:t>
            </a:r>
            <a:r>
              <a:rPr lang="en-US" sz="1800" u="sng" dirty="0">
                <a:hlinkClick r:id="rId3"/>
              </a:rPr>
              <a:t>www.cbsm.com</a:t>
            </a:r>
            <a:r>
              <a:rPr lang="en-US" sz="1800" dirty="0"/>
              <a:t>, 2014)</a:t>
            </a:r>
          </a:p>
          <a:p>
            <a:endParaRPr lang="en-US" dirty="0"/>
          </a:p>
        </p:txBody>
      </p:sp>
    </p:spTree>
    <p:extLst>
      <p:ext uri="{BB962C8B-B14F-4D97-AF65-F5344CB8AC3E}">
        <p14:creationId xmlns="" xmlns:p14="http://schemas.microsoft.com/office/powerpoint/2010/main" val="59635187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Putting CBSM </a:t>
            </a:r>
            <a:r>
              <a:rPr lang="en-US" dirty="0" smtClean="0"/>
              <a:t>Into Action</a:t>
            </a:r>
            <a:r>
              <a:rPr lang="en-US" dirty="0"/>
              <a:t>	</a:t>
            </a:r>
          </a:p>
        </p:txBody>
      </p:sp>
      <p:sp>
        <p:nvSpPr>
          <p:cNvPr id="3" name="Content Placeholder 2"/>
          <p:cNvSpPr>
            <a:spLocks noGrp="1"/>
          </p:cNvSpPr>
          <p:nvPr>
            <p:ph idx="1"/>
          </p:nvPr>
        </p:nvSpPr>
        <p:spPr>
          <a:xfrm>
            <a:off x="1097280" y="1845734"/>
            <a:ext cx="4455622" cy="4422062"/>
          </a:xfrm>
        </p:spPr>
        <p:txBody>
          <a:bodyPr>
            <a:normAutofit fontScale="92500" lnSpcReduction="10000"/>
          </a:bodyPr>
          <a:lstStyle/>
          <a:p>
            <a:r>
              <a:rPr lang="en-US" sz="2400" dirty="0" smtClean="0"/>
              <a:t>Step 4. Piloting the strategy</a:t>
            </a:r>
          </a:p>
          <a:p>
            <a:pPr lvl="1">
              <a:buFont typeface="Wingdings" panose="05000000000000000000" pitchFamily="2" charset="2"/>
              <a:buChar char="ü"/>
            </a:pPr>
            <a:r>
              <a:rPr lang="en-US" sz="2000" dirty="0"/>
              <a:t>T</a:t>
            </a:r>
            <a:r>
              <a:rPr lang="en-US" sz="2000" dirty="0" smtClean="0"/>
              <a:t>here </a:t>
            </a:r>
            <a:r>
              <a:rPr lang="en-US" sz="2000" dirty="0"/>
              <a:t>was </a:t>
            </a:r>
            <a:r>
              <a:rPr lang="en-US" sz="2000" dirty="0" smtClean="0"/>
              <a:t>an overall 41% decrease </a:t>
            </a:r>
            <a:r>
              <a:rPr lang="en-US" sz="2000" dirty="0"/>
              <a:t>in the amount of recyclables found in the college’s </a:t>
            </a:r>
            <a:r>
              <a:rPr lang="en-US" sz="2000" dirty="0" smtClean="0"/>
              <a:t>trash</a:t>
            </a:r>
            <a:r>
              <a:rPr lang="en-US" sz="2000" dirty="0"/>
              <a:t> </a:t>
            </a:r>
            <a:r>
              <a:rPr lang="en-US" sz="2000" dirty="0" smtClean="0"/>
              <a:t>after two months</a:t>
            </a:r>
            <a:endParaRPr lang="en-US" dirty="0" smtClean="0"/>
          </a:p>
          <a:p>
            <a:pPr lvl="1">
              <a:buFont typeface="Wingdings" panose="05000000000000000000" pitchFamily="2" charset="2"/>
              <a:buChar char="ü"/>
            </a:pPr>
            <a:r>
              <a:rPr lang="en-US" sz="2000" dirty="0" smtClean="0"/>
              <a:t> Post-Pilot Questionnaire </a:t>
            </a:r>
          </a:p>
          <a:p>
            <a:pPr lvl="2">
              <a:buFont typeface="Wingdings" panose="05000000000000000000" pitchFamily="2" charset="2"/>
              <a:buChar char="ü"/>
            </a:pPr>
            <a:r>
              <a:rPr lang="en-US" sz="1800" dirty="0" smtClean="0"/>
              <a:t>Strongly agreed or agreed it’s easy to recycle</a:t>
            </a:r>
          </a:p>
          <a:p>
            <a:pPr marL="566928" lvl="3" indent="0">
              <a:buNone/>
            </a:pPr>
            <a:r>
              <a:rPr lang="en-US" sz="1800" dirty="0" smtClean="0"/>
              <a:t>	Pre-pilot: 62%</a:t>
            </a:r>
          </a:p>
          <a:p>
            <a:pPr marL="566928" lvl="3" indent="0">
              <a:buNone/>
            </a:pPr>
            <a:r>
              <a:rPr lang="en-US" sz="1800" dirty="0" smtClean="0"/>
              <a:t>	Post-pilot: 90%</a:t>
            </a:r>
          </a:p>
          <a:p>
            <a:pPr lvl="2">
              <a:buFont typeface="Wingdings" panose="05000000000000000000" pitchFamily="2" charset="2"/>
              <a:buChar char="ü"/>
            </a:pPr>
            <a:r>
              <a:rPr lang="en-US" sz="1800" dirty="0" smtClean="0"/>
              <a:t>Strongly agreed or agreed they understand how and what to recycle on campus</a:t>
            </a:r>
          </a:p>
          <a:p>
            <a:pPr marL="566928" lvl="3" indent="0">
              <a:buNone/>
            </a:pPr>
            <a:r>
              <a:rPr lang="en-US" sz="1800" dirty="0" smtClean="0"/>
              <a:t>	Pre-pilot: 76%</a:t>
            </a:r>
          </a:p>
          <a:p>
            <a:pPr marL="566928" lvl="3" indent="0">
              <a:buNone/>
            </a:pPr>
            <a:r>
              <a:rPr lang="en-US" sz="1800" dirty="0" smtClean="0"/>
              <a:t>	Post-pilot: 89%</a:t>
            </a:r>
          </a:p>
          <a:p>
            <a:pPr lvl="2">
              <a:buFont typeface="Wingdings" panose="05000000000000000000" pitchFamily="2" charset="2"/>
              <a:buChar char="ü"/>
            </a:pPr>
            <a:r>
              <a:rPr lang="en-US" sz="1800" dirty="0" smtClean="0"/>
              <a:t>Always or usually recycle paper</a:t>
            </a:r>
          </a:p>
          <a:p>
            <a:pPr marL="566928" lvl="3" indent="0">
              <a:buNone/>
            </a:pPr>
            <a:r>
              <a:rPr lang="en-US" sz="1800" dirty="0" smtClean="0"/>
              <a:t>	Pre-pilot: 76%</a:t>
            </a:r>
          </a:p>
          <a:p>
            <a:pPr marL="566928" lvl="3" indent="0">
              <a:buNone/>
            </a:pPr>
            <a:r>
              <a:rPr lang="en-US" sz="1800" dirty="0"/>
              <a:t>	</a:t>
            </a:r>
            <a:r>
              <a:rPr lang="en-US" sz="1800" dirty="0" smtClean="0"/>
              <a:t>Post-pilot: 83%</a:t>
            </a:r>
            <a:endParaRPr lang="en-US" sz="1800" dirty="0"/>
          </a:p>
        </p:txBody>
      </p:sp>
      <p:graphicFrame>
        <p:nvGraphicFramePr>
          <p:cNvPr id="4" name="Content Placeholder 3"/>
          <p:cNvGraphicFramePr>
            <a:graphicFrameLocks/>
          </p:cNvGraphicFramePr>
          <p:nvPr>
            <p:extLst>
              <p:ext uri="{D42A27DB-BD31-4B8C-83A1-F6EECF244321}">
                <p14:modId xmlns="" xmlns:p14="http://schemas.microsoft.com/office/powerpoint/2010/main" val="2502060581"/>
              </p:ext>
            </p:extLst>
          </p:nvPr>
        </p:nvGraphicFramePr>
        <p:xfrm>
          <a:off x="5704908" y="1992987"/>
          <a:ext cx="5884118" cy="3956507"/>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6"/>
          <p:cNvSpPr txBox="1"/>
          <p:nvPr/>
        </p:nvSpPr>
        <p:spPr>
          <a:xfrm>
            <a:off x="6378632" y="5687885"/>
            <a:ext cx="4116779" cy="261610"/>
          </a:xfrm>
          <a:prstGeom prst="rect">
            <a:avLst/>
          </a:prstGeom>
          <a:noFill/>
        </p:spPr>
        <p:txBody>
          <a:bodyPr wrap="square" rtlCol="0">
            <a:spAutoFit/>
          </a:bodyPr>
          <a:lstStyle/>
          <a:p>
            <a:r>
              <a:rPr lang="en-US" sz="1100" dirty="0" smtClean="0"/>
              <a:t>      Commons                           Conference rooms                         Offices </a:t>
            </a:r>
            <a:endParaRPr lang="en-US" sz="1100" dirty="0"/>
          </a:p>
        </p:txBody>
      </p:sp>
    </p:spTree>
    <p:extLst>
      <p:ext uri="{BB962C8B-B14F-4D97-AF65-F5344CB8AC3E}">
        <p14:creationId xmlns="" xmlns:p14="http://schemas.microsoft.com/office/powerpoint/2010/main" val="343602798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Final Tips for Implementing CBSM</a:t>
            </a:r>
            <a:endParaRPr lang="en-US" dirty="0"/>
          </a:p>
        </p:txBody>
      </p:sp>
      <p:sp>
        <p:nvSpPr>
          <p:cNvPr id="3" name="Content Placeholder 2"/>
          <p:cNvSpPr>
            <a:spLocks noGrp="1"/>
          </p:cNvSpPr>
          <p:nvPr>
            <p:ph idx="1"/>
          </p:nvPr>
        </p:nvSpPr>
        <p:spPr/>
        <p:txBody>
          <a:bodyPr>
            <a:normAutofit fontScale="92500" lnSpcReduction="20000"/>
          </a:bodyPr>
          <a:lstStyle/>
          <a:p>
            <a:pPr>
              <a:buFont typeface="Wingdings" panose="05000000000000000000" pitchFamily="2" charset="2"/>
              <a:buChar char="v"/>
            </a:pPr>
            <a:r>
              <a:rPr lang="en-US" sz="3000" dirty="0" smtClean="0"/>
              <a:t>Choose an audience and implementable strategy after thoroughly researching the barriers and benefits of a behavior.</a:t>
            </a:r>
            <a:endParaRPr lang="en-US" sz="3000" dirty="0"/>
          </a:p>
          <a:p>
            <a:pPr>
              <a:buFont typeface="Wingdings" panose="05000000000000000000" pitchFamily="2" charset="2"/>
              <a:buChar char="v"/>
            </a:pPr>
            <a:r>
              <a:rPr lang="en-US" sz="3000" dirty="0" smtClean="0"/>
              <a:t>Choose tools that address the barriers and benefits of the behavior as seen by the target audience. </a:t>
            </a:r>
          </a:p>
          <a:p>
            <a:pPr>
              <a:buFont typeface="Wingdings" panose="05000000000000000000" pitchFamily="2" charset="2"/>
              <a:buChar char="v"/>
            </a:pPr>
            <a:r>
              <a:rPr lang="en-US" sz="3000" dirty="0" smtClean="0"/>
              <a:t>Use a pilot to ensure project achieves desired behaviors, can be improved and is cost-effective.</a:t>
            </a:r>
          </a:p>
          <a:p>
            <a:pPr>
              <a:buFont typeface="Wingdings" panose="05000000000000000000" pitchFamily="2" charset="2"/>
              <a:buChar char="v"/>
            </a:pPr>
            <a:r>
              <a:rPr lang="en-US" sz="3000" dirty="0" smtClean="0"/>
              <a:t>Design the project to measure baseline behaviors and the final behaviors to </a:t>
            </a:r>
            <a:r>
              <a:rPr lang="en-US" sz="3000" smtClean="0"/>
              <a:t>document results. </a:t>
            </a:r>
            <a:endParaRPr lang="en-US" sz="3000" dirty="0" smtClean="0"/>
          </a:p>
          <a:p>
            <a:pPr>
              <a:buFont typeface="Wingdings" panose="05000000000000000000" pitchFamily="2" charset="2"/>
              <a:buChar char="v"/>
            </a:pPr>
            <a:r>
              <a:rPr lang="en-US" sz="3000" dirty="0" smtClean="0"/>
              <a:t>Give </a:t>
            </a:r>
            <a:r>
              <a:rPr lang="en-US" sz="3000" u="sng" dirty="0" smtClean="0"/>
              <a:t>positive</a:t>
            </a:r>
            <a:r>
              <a:rPr lang="en-US" sz="3000" dirty="0" smtClean="0"/>
              <a:t> feedback to participants to reinforce behavioral change.</a:t>
            </a:r>
          </a:p>
        </p:txBody>
      </p:sp>
    </p:spTree>
    <p:extLst>
      <p:ext uri="{BB962C8B-B14F-4D97-AF65-F5344CB8AC3E}">
        <p14:creationId xmlns="" xmlns:p14="http://schemas.microsoft.com/office/powerpoint/2010/main" val="4137030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Alternative: </a:t>
            </a:r>
            <a:br>
              <a:rPr lang="en-US" dirty="0" smtClean="0"/>
            </a:br>
            <a:r>
              <a:rPr lang="en-US" dirty="0" smtClean="0"/>
              <a:t>Community-Based Social Marketing (CBSM)</a:t>
            </a:r>
            <a:endParaRPr lang="en-US" dirty="0"/>
          </a:p>
        </p:txBody>
      </p:sp>
      <p:sp>
        <p:nvSpPr>
          <p:cNvPr id="3" name="Content Placeholder 2"/>
          <p:cNvSpPr>
            <a:spLocks noGrp="1"/>
          </p:cNvSpPr>
          <p:nvPr>
            <p:ph idx="1"/>
          </p:nvPr>
        </p:nvSpPr>
        <p:spPr>
          <a:xfrm>
            <a:off x="1097280" y="1845734"/>
            <a:ext cx="10058400" cy="4488564"/>
          </a:xfrm>
        </p:spPr>
        <p:txBody>
          <a:bodyPr>
            <a:normAutofit/>
          </a:bodyPr>
          <a:lstStyle/>
          <a:p>
            <a:pPr lvl="0"/>
            <a:r>
              <a:rPr lang="en-US" sz="2800" dirty="0" smtClean="0"/>
              <a:t>Step </a:t>
            </a:r>
            <a:r>
              <a:rPr lang="en-US" sz="2800" dirty="0"/>
              <a:t>1</a:t>
            </a:r>
            <a:r>
              <a:rPr lang="en-US" sz="2800" dirty="0" smtClean="0"/>
              <a:t>: Selecting the behaviors to be promoted.</a:t>
            </a:r>
          </a:p>
          <a:p>
            <a:pPr lvl="0"/>
            <a:r>
              <a:rPr lang="en-US" sz="2800" dirty="0" smtClean="0"/>
              <a:t>Step 2: </a:t>
            </a:r>
            <a:r>
              <a:rPr lang="en-US" sz="2800" dirty="0"/>
              <a:t>Identifying the barriers and benefits to an activity.</a:t>
            </a:r>
          </a:p>
          <a:p>
            <a:pPr lvl="0">
              <a:tabLst>
                <a:tab pos="1201738" algn="l"/>
              </a:tabLst>
            </a:pPr>
            <a:r>
              <a:rPr lang="en-US" sz="2800" dirty="0"/>
              <a:t>Step </a:t>
            </a:r>
            <a:r>
              <a:rPr lang="en-US" sz="2800" dirty="0" smtClean="0"/>
              <a:t>3: </a:t>
            </a:r>
            <a:r>
              <a:rPr lang="en-US" sz="2800" dirty="0"/>
              <a:t>Developing a strategy that utilizes </a:t>
            </a:r>
            <a:r>
              <a:rPr lang="en-US" sz="2800" dirty="0" smtClean="0"/>
              <a:t>CBSM tools </a:t>
            </a:r>
            <a:r>
              <a:rPr lang="en-US" sz="2800" dirty="0"/>
              <a:t>that have been </a:t>
            </a:r>
            <a:r>
              <a:rPr lang="en-US" sz="2800" dirty="0" smtClean="0"/>
              <a:t>	shown </a:t>
            </a:r>
            <a:r>
              <a:rPr lang="en-US" sz="2800" dirty="0"/>
              <a:t>to be effective in changing behavior.</a:t>
            </a:r>
          </a:p>
          <a:p>
            <a:pPr lvl="0"/>
            <a:r>
              <a:rPr lang="en-US" sz="2800" dirty="0"/>
              <a:t>Step </a:t>
            </a:r>
            <a:r>
              <a:rPr lang="en-US" sz="2800" dirty="0" smtClean="0"/>
              <a:t>4: </a:t>
            </a:r>
            <a:r>
              <a:rPr lang="en-US" sz="2800" dirty="0"/>
              <a:t>Piloting the strategy.</a:t>
            </a:r>
          </a:p>
          <a:p>
            <a:pPr lvl="0">
              <a:spcBef>
                <a:spcPts val="0"/>
              </a:spcBef>
              <a:tabLst>
                <a:tab pos="1201738" algn="l"/>
              </a:tabLst>
            </a:pPr>
            <a:r>
              <a:rPr lang="en-US" sz="2800" dirty="0" smtClean="0"/>
              <a:t>Step 5: Evaluating the strategy once it has been </a:t>
            </a:r>
          </a:p>
          <a:p>
            <a:pPr marL="1071400" lvl="6" indent="0">
              <a:spcBef>
                <a:spcPts val="0"/>
              </a:spcBef>
              <a:buNone/>
              <a:tabLst>
                <a:tab pos="1196975" algn="l"/>
              </a:tabLst>
            </a:pPr>
            <a:r>
              <a:rPr lang="en-US" sz="2200" dirty="0" smtClean="0"/>
              <a:t>  </a:t>
            </a:r>
            <a:r>
              <a:rPr lang="en-US" sz="2800" dirty="0" smtClean="0"/>
              <a:t>implemented across a community.</a:t>
            </a:r>
            <a:endParaRPr lang="en-US" sz="2200" dirty="0" smtClean="0"/>
          </a:p>
          <a:p>
            <a:pPr lvl="0"/>
            <a:r>
              <a:rPr lang="en-US" sz="1800" dirty="0" smtClean="0"/>
              <a:t>(Doug McKenzie-Mohr, </a:t>
            </a:r>
            <a:r>
              <a:rPr lang="en-US" sz="1800" u="sng" dirty="0" smtClean="0">
                <a:hlinkClick r:id="rId3"/>
              </a:rPr>
              <a:t>www.cbsm.com</a:t>
            </a:r>
            <a:r>
              <a:rPr lang="en-US" sz="1800" dirty="0" smtClean="0"/>
              <a:t>, 2014)</a:t>
            </a:r>
            <a:endParaRPr lang="en-US" sz="1800" dirty="0"/>
          </a:p>
        </p:txBody>
      </p:sp>
      <p:pic>
        <p:nvPicPr>
          <p:cNvPr id="5" name="Picture 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8248770" y="3806456"/>
            <a:ext cx="2906910" cy="2376058"/>
          </a:xfrm>
          <a:prstGeom prst="rect">
            <a:avLst/>
          </a:prstGeom>
        </p:spPr>
      </p:pic>
    </p:spTree>
    <p:extLst>
      <p:ext uri="{BB962C8B-B14F-4D97-AF65-F5344CB8AC3E}">
        <p14:creationId xmlns="" xmlns:p14="http://schemas.microsoft.com/office/powerpoint/2010/main" val="236255988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1"/>
          <p:cNvSpPr>
            <a:spLocks noGrp="1" noChangeArrowheads="1"/>
          </p:cNvSpPr>
          <p:nvPr>
            <p:ph type="title"/>
          </p:nvPr>
        </p:nvSpPr>
        <p:spPr>
          <a:xfrm>
            <a:off x="1208569" y="227479"/>
            <a:ext cx="9725025" cy="1437680"/>
          </a:xfrm>
        </p:spPr>
        <p:txBody>
          <a:bodyPr lIns="64291" tIns="32146" rIns="64291" bIns="32146">
            <a:normAutofit/>
          </a:bodyPr>
          <a:lstStyle/>
          <a:p>
            <a:pPr eaLnBrk="1" hangingPunct="1"/>
            <a:r>
              <a:rPr lang="en-US" dirty="0" smtClean="0"/>
              <a:t>Step 1: Selecting Behavior to Be Promoted</a:t>
            </a:r>
          </a:p>
        </p:txBody>
      </p:sp>
      <p:sp>
        <p:nvSpPr>
          <p:cNvPr id="34819" name="Rectangle 2"/>
          <p:cNvSpPr>
            <a:spLocks noGrp="1" noChangeArrowheads="1"/>
          </p:cNvSpPr>
          <p:nvPr>
            <p:ph idx="1"/>
          </p:nvPr>
        </p:nvSpPr>
        <p:spPr>
          <a:xfrm>
            <a:off x="1208569" y="2028306"/>
            <a:ext cx="9930486" cy="4405746"/>
          </a:xfrm>
        </p:spPr>
        <p:txBody>
          <a:bodyPr>
            <a:normAutofit/>
          </a:bodyPr>
          <a:lstStyle/>
          <a:p>
            <a:pPr lvl="0">
              <a:buClr>
                <a:srgbClr val="E48312"/>
              </a:buClr>
              <a:buFont typeface="Wingdings" panose="05000000000000000000" pitchFamily="2" charset="2"/>
              <a:buChar char="v"/>
            </a:pPr>
            <a:r>
              <a:rPr lang="en-US" sz="2800" dirty="0" smtClean="0"/>
              <a:t> Determine applicable categories that have the greatest impact on sustainability goal.</a:t>
            </a:r>
          </a:p>
          <a:p>
            <a:pPr lvl="0">
              <a:buClr>
                <a:srgbClr val="E48312"/>
              </a:buClr>
              <a:buFont typeface="Wingdings" panose="05000000000000000000" pitchFamily="2" charset="2"/>
              <a:buChar char="v"/>
            </a:pPr>
            <a:r>
              <a:rPr lang="en-US" sz="2800" dirty="0" smtClean="0"/>
              <a:t> Identify behaviors from the most important categories and how they affect the goal.</a:t>
            </a:r>
          </a:p>
          <a:p>
            <a:pPr>
              <a:buClr>
                <a:srgbClr val="E48312"/>
              </a:buClr>
              <a:buFont typeface="Wingdings" panose="05000000000000000000" pitchFamily="2" charset="2"/>
              <a:buChar char="v"/>
            </a:pPr>
            <a:r>
              <a:rPr lang="en-US" sz="2800" dirty="0" smtClean="0"/>
              <a:t> Focus </a:t>
            </a:r>
            <a:r>
              <a:rPr lang="en-US" sz="2800" dirty="0"/>
              <a:t>on </a:t>
            </a:r>
            <a:r>
              <a:rPr lang="en-US" sz="2800" dirty="0" smtClean="0"/>
              <a:t>a behavior </a:t>
            </a:r>
            <a:r>
              <a:rPr lang="en-US" sz="2800" dirty="0"/>
              <a:t>with high impact, high probability, and low penetration. </a:t>
            </a:r>
          </a:p>
          <a:p>
            <a:pPr>
              <a:buFont typeface="Wingdings" panose="05000000000000000000" pitchFamily="2" charset="2"/>
              <a:buChar char="v"/>
            </a:pPr>
            <a:r>
              <a:rPr lang="en-US" sz="2800" dirty="0" smtClean="0"/>
              <a:t> Identify the audience.</a:t>
            </a:r>
            <a:endParaRPr lang="en-US" sz="2800" b="1" dirty="0"/>
          </a:p>
          <a:p>
            <a:pPr lvl="2">
              <a:buFont typeface="Wingdings" panose="05000000000000000000" pitchFamily="2" charset="2"/>
              <a:buChar char="ü"/>
            </a:pPr>
            <a:r>
              <a:rPr lang="en-US" sz="2400" dirty="0" smtClean="0"/>
              <a:t> Is </a:t>
            </a:r>
            <a:r>
              <a:rPr lang="en-US" sz="2400" dirty="0"/>
              <a:t>there a particular group in the population that should be </a:t>
            </a:r>
            <a:r>
              <a:rPr lang="en-US" sz="2400" dirty="0" smtClean="0"/>
              <a:t>targeted? </a:t>
            </a:r>
          </a:p>
          <a:p>
            <a:pPr lvl="2">
              <a:buFont typeface="Wingdings" panose="05000000000000000000" pitchFamily="2" charset="2"/>
              <a:buChar char="ü"/>
            </a:pPr>
            <a:r>
              <a:rPr lang="en-US" sz="2400" dirty="0" smtClean="0"/>
              <a:t> Example: Target residents with small children to reduce food waste</a:t>
            </a:r>
          </a:p>
        </p:txBody>
      </p:sp>
    </p:spTree>
  </p:cSld>
  <p:clrMapOvr>
    <a:masterClrMapping/>
  </p:clrMapOvr>
  <p:transition spd="slow">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1307" y="533738"/>
            <a:ext cx="10649415" cy="1161247"/>
          </a:xfrm>
        </p:spPr>
        <p:txBody>
          <a:bodyPr>
            <a:noAutofit/>
          </a:bodyPr>
          <a:lstStyle/>
          <a:p>
            <a:r>
              <a:rPr lang="en-US" dirty="0" smtClean="0"/>
              <a:t>Step 2: Identifying Barriers and Benefits</a:t>
            </a:r>
            <a:endParaRPr lang="en-US" dirty="0"/>
          </a:p>
        </p:txBody>
      </p:sp>
      <p:sp>
        <p:nvSpPr>
          <p:cNvPr id="3" name="Content Placeholder 2"/>
          <p:cNvSpPr>
            <a:spLocks noGrp="1"/>
          </p:cNvSpPr>
          <p:nvPr>
            <p:ph idx="1"/>
          </p:nvPr>
        </p:nvSpPr>
        <p:spPr>
          <a:xfrm>
            <a:off x="1097280" y="1892036"/>
            <a:ext cx="10058399" cy="4525390"/>
          </a:xfrm>
        </p:spPr>
        <p:txBody>
          <a:bodyPr>
            <a:normAutofit/>
          </a:bodyPr>
          <a:lstStyle/>
          <a:p>
            <a:pPr>
              <a:buFont typeface="Wingdings" panose="05000000000000000000" pitchFamily="2" charset="2"/>
              <a:buChar char="v"/>
            </a:pPr>
            <a:r>
              <a:rPr lang="en-US" sz="2600" dirty="0" smtClean="0"/>
              <a:t> </a:t>
            </a:r>
            <a:r>
              <a:rPr lang="en-US" sz="2800" dirty="0" smtClean="0"/>
              <a:t>Review relevant articles and studies.</a:t>
            </a:r>
          </a:p>
          <a:p>
            <a:pPr>
              <a:buFont typeface="Wingdings" panose="05000000000000000000" pitchFamily="2" charset="2"/>
              <a:buChar char="v"/>
            </a:pPr>
            <a:r>
              <a:rPr lang="en-US" sz="2800" dirty="0" smtClean="0"/>
              <a:t> Observe people engaging in both the behavior to be promoted and the behavior to be discouraged. </a:t>
            </a:r>
          </a:p>
          <a:p>
            <a:pPr>
              <a:buFont typeface="Wingdings" panose="05000000000000000000" pitchFamily="2" charset="2"/>
              <a:buChar char="v"/>
            </a:pPr>
            <a:r>
              <a:rPr lang="en-US" sz="2800" dirty="0" smtClean="0"/>
              <a:t> Use focus groups to get detailed input on key benefits and barriers.  </a:t>
            </a:r>
          </a:p>
          <a:p>
            <a:pPr>
              <a:lnSpc>
                <a:spcPct val="100000"/>
              </a:lnSpc>
              <a:spcAft>
                <a:spcPts val="0"/>
              </a:spcAft>
              <a:buFont typeface="Wingdings" panose="05000000000000000000" pitchFamily="2" charset="2"/>
              <a:buChar char="v"/>
            </a:pPr>
            <a:r>
              <a:rPr lang="en-US" sz="2800" dirty="0" smtClean="0"/>
              <a:t> Implement a questionnaire to target audience and </a:t>
            </a:r>
          </a:p>
          <a:p>
            <a:pPr marL="0" indent="0">
              <a:lnSpc>
                <a:spcPct val="100000"/>
              </a:lnSpc>
              <a:spcBef>
                <a:spcPts val="0"/>
              </a:spcBef>
              <a:spcAft>
                <a:spcPts val="0"/>
              </a:spcAft>
              <a:buNone/>
            </a:pPr>
            <a:r>
              <a:rPr lang="en-US" sz="2800" dirty="0"/>
              <a:t> </a:t>
            </a:r>
            <a:r>
              <a:rPr lang="en-US" sz="2800" dirty="0" smtClean="0"/>
              <a:t>    analyze the data.</a:t>
            </a:r>
            <a:endParaRPr lang="en-US" sz="2800" dirty="0"/>
          </a:p>
          <a:p>
            <a:pPr marL="0" indent="0">
              <a:buNone/>
            </a:pPr>
            <a:endParaRPr lang="en-US" dirty="0" smtClean="0"/>
          </a:p>
          <a:p>
            <a:pPr marL="0" indent="0">
              <a:buNone/>
            </a:pPr>
            <a:endParaRPr lang="en-US" dirty="0" smtClean="0"/>
          </a:p>
          <a:p>
            <a:pPr marL="0" indent="0"/>
            <a:endParaRPr lang="en-US" dirty="0"/>
          </a:p>
        </p:txBody>
      </p:sp>
      <p:pic>
        <p:nvPicPr>
          <p:cNvPr id="7" name="Picture 6"/>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9072212" y="4077730"/>
            <a:ext cx="2083467" cy="1802413"/>
          </a:xfrm>
          <a:prstGeom prst="rect">
            <a:avLst/>
          </a:prstGeom>
        </p:spPr>
      </p:pic>
    </p:spTree>
    <p:extLst>
      <p:ext uri="{BB962C8B-B14F-4D97-AF65-F5344CB8AC3E}">
        <p14:creationId xmlns="" xmlns:p14="http://schemas.microsoft.com/office/powerpoint/2010/main" val="15753195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Identifying Barriers and Benefits</a:t>
            </a:r>
            <a:endParaRPr lang="en-US" dirty="0"/>
          </a:p>
        </p:txBody>
      </p:sp>
      <p:sp>
        <p:nvSpPr>
          <p:cNvPr id="3" name="Content Placeholder 2"/>
          <p:cNvSpPr>
            <a:spLocks noGrp="1"/>
          </p:cNvSpPr>
          <p:nvPr>
            <p:ph idx="1"/>
          </p:nvPr>
        </p:nvSpPr>
        <p:spPr/>
        <p:txBody>
          <a:bodyPr/>
          <a:lstStyle/>
          <a:p>
            <a:pPr>
              <a:buFont typeface="Wingdings" panose="05000000000000000000" pitchFamily="2" charset="2"/>
              <a:buChar char="v"/>
            </a:pPr>
            <a:r>
              <a:rPr lang="en-US" sz="2800" dirty="0"/>
              <a:t> </a:t>
            </a:r>
            <a:r>
              <a:rPr lang="en-US" sz="2800" dirty="0" smtClean="0"/>
              <a:t>If limited time and money, consider using intercept questionnaires instead of focus groups and full questionnaires.</a:t>
            </a:r>
            <a:endParaRPr lang="en-US" sz="2800" dirty="0"/>
          </a:p>
          <a:p>
            <a:pPr lvl="2">
              <a:buFont typeface="Wingdings" panose="05000000000000000000" pitchFamily="2" charset="2"/>
              <a:buChar char="ü"/>
            </a:pPr>
            <a:r>
              <a:rPr lang="en-US" sz="2400" dirty="0" smtClean="0"/>
              <a:t>Ask specifically </a:t>
            </a:r>
            <a:r>
              <a:rPr lang="en-US" sz="2400" dirty="0"/>
              <a:t>about the barriers and benefits of the behavior. </a:t>
            </a:r>
          </a:p>
          <a:p>
            <a:pPr>
              <a:buFont typeface="Wingdings" panose="05000000000000000000" pitchFamily="2" charset="2"/>
              <a:buChar char="v"/>
            </a:pPr>
            <a:r>
              <a:rPr lang="en-US" sz="3200" dirty="0" smtClean="0"/>
              <a:t> </a:t>
            </a:r>
            <a:r>
              <a:rPr lang="en-US" sz="2800" dirty="0" smtClean="0"/>
              <a:t>Identify the most important barriers and benefits to focus resources on.  </a:t>
            </a:r>
          </a:p>
          <a:p>
            <a:pPr>
              <a:buFont typeface="Wingdings" panose="05000000000000000000" pitchFamily="2" charset="2"/>
              <a:buChar char="v"/>
            </a:pPr>
            <a:r>
              <a:rPr lang="en-US" sz="2800" dirty="0" smtClean="0"/>
              <a:t> Barriers are behavior-specific and may vary for different individuals. </a:t>
            </a:r>
            <a:endParaRPr lang="en-US" sz="2800" dirty="0"/>
          </a:p>
        </p:txBody>
      </p:sp>
    </p:spTree>
    <p:extLst>
      <p:ext uri="{BB962C8B-B14F-4D97-AF65-F5344CB8AC3E}">
        <p14:creationId xmlns="" xmlns:p14="http://schemas.microsoft.com/office/powerpoint/2010/main" val="385341274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 3: Developing Strategies </a:t>
            </a:r>
            <a:endParaRPr lang="en-US" dirty="0"/>
          </a:p>
        </p:txBody>
      </p:sp>
      <p:sp>
        <p:nvSpPr>
          <p:cNvPr id="3" name="Content Placeholder 2"/>
          <p:cNvSpPr>
            <a:spLocks noGrp="1"/>
          </p:cNvSpPr>
          <p:nvPr>
            <p:ph idx="1"/>
          </p:nvPr>
        </p:nvSpPr>
        <p:spPr>
          <a:xfrm>
            <a:off x="1213657" y="1845733"/>
            <a:ext cx="10332883" cy="4505191"/>
          </a:xfrm>
        </p:spPr>
        <p:txBody>
          <a:bodyPr>
            <a:normAutofit/>
          </a:bodyPr>
          <a:lstStyle/>
          <a:p>
            <a:pPr>
              <a:buFont typeface="Wingdings" panose="05000000000000000000" pitchFamily="2" charset="2"/>
              <a:buChar char="v"/>
            </a:pPr>
            <a:r>
              <a:rPr lang="en-US" sz="2800" dirty="0" smtClean="0"/>
              <a:t>Choose CBSM tools </a:t>
            </a:r>
            <a:r>
              <a:rPr lang="en-US" sz="2800" dirty="0"/>
              <a:t>based on the identified barriers and </a:t>
            </a:r>
            <a:r>
              <a:rPr lang="en-US" sz="2800" dirty="0" smtClean="0"/>
              <a:t>benefits to develop the pilot project strategy:</a:t>
            </a:r>
          </a:p>
          <a:p>
            <a:pPr marL="566928" lvl="1">
              <a:buFont typeface="Wingdings" panose="05000000000000000000" pitchFamily="2" charset="2"/>
              <a:buChar char="ü"/>
            </a:pPr>
            <a:endParaRPr lang="en-US" sz="800" b="1" dirty="0" smtClean="0"/>
          </a:p>
          <a:p>
            <a:pPr marL="566928" lvl="1">
              <a:buFont typeface="Wingdings" panose="05000000000000000000" pitchFamily="2" charset="2"/>
              <a:buChar char="ü"/>
            </a:pPr>
            <a:r>
              <a:rPr lang="en-US" sz="2600" b="1" dirty="0" smtClean="0"/>
              <a:t>Convenience</a:t>
            </a:r>
            <a:r>
              <a:rPr lang="en-US" sz="2600" dirty="0" smtClean="0"/>
              <a:t> </a:t>
            </a:r>
            <a:r>
              <a:rPr lang="en-US" sz="2600" dirty="0" smtClean="0">
                <a:solidFill>
                  <a:srgbClr val="404040"/>
                </a:solidFill>
              </a:rPr>
              <a:t>- </a:t>
            </a:r>
            <a:r>
              <a:rPr lang="en-US" sz="2600" kern="0" dirty="0">
                <a:solidFill>
                  <a:srgbClr val="404040"/>
                </a:solidFill>
              </a:rPr>
              <a:t>remove barriers (or misperceptions)</a:t>
            </a:r>
            <a:endParaRPr lang="en-US" sz="2600" dirty="0">
              <a:solidFill>
                <a:srgbClr val="404040"/>
              </a:solidFill>
            </a:endParaRPr>
          </a:p>
          <a:p>
            <a:pPr marL="566928" lvl="1">
              <a:buFont typeface="Wingdings" panose="05000000000000000000" pitchFamily="2" charset="2"/>
              <a:buChar char="ü"/>
            </a:pPr>
            <a:r>
              <a:rPr lang="en-US" sz="2600" b="1" dirty="0" smtClean="0">
                <a:solidFill>
                  <a:srgbClr val="404040"/>
                </a:solidFill>
              </a:rPr>
              <a:t>Commitment</a:t>
            </a:r>
            <a:r>
              <a:rPr lang="en-US" sz="2600" dirty="0" smtClean="0">
                <a:solidFill>
                  <a:srgbClr val="404040"/>
                </a:solidFill>
              </a:rPr>
              <a:t> – ask for public, written commitments</a:t>
            </a:r>
          </a:p>
          <a:p>
            <a:pPr marL="566928" lvl="1">
              <a:buFont typeface="Wingdings" panose="05000000000000000000" pitchFamily="2" charset="2"/>
              <a:buChar char="ü"/>
            </a:pPr>
            <a:r>
              <a:rPr lang="en-US" sz="2600" b="1" dirty="0" smtClean="0"/>
              <a:t>Social Norms </a:t>
            </a:r>
            <a:r>
              <a:rPr lang="en-US" sz="2600" dirty="0" smtClean="0"/>
              <a:t>– exhibit behavior as normal, commonplace</a:t>
            </a:r>
          </a:p>
          <a:p>
            <a:pPr marL="566928" lvl="1">
              <a:buFont typeface="Wingdings" panose="05000000000000000000" pitchFamily="2" charset="2"/>
              <a:buChar char="ü"/>
            </a:pPr>
            <a:r>
              <a:rPr lang="en-US" sz="2600" b="1" dirty="0" smtClean="0"/>
              <a:t>Social Diffusion </a:t>
            </a:r>
            <a:r>
              <a:rPr lang="en-US" sz="2600" dirty="0" smtClean="0"/>
              <a:t>– use social interactions to spread behavior</a:t>
            </a:r>
          </a:p>
          <a:p>
            <a:pPr marL="566928" lvl="1">
              <a:buFont typeface="Wingdings" panose="05000000000000000000" pitchFamily="2" charset="2"/>
              <a:buChar char="ü"/>
            </a:pPr>
            <a:r>
              <a:rPr lang="en-US" sz="2600" b="1" dirty="0" smtClean="0"/>
              <a:t>Prompts</a:t>
            </a:r>
            <a:r>
              <a:rPr lang="en-US" sz="2600" dirty="0" smtClean="0"/>
              <a:t> – remind people to act</a:t>
            </a:r>
          </a:p>
          <a:p>
            <a:pPr marL="566928" lvl="1">
              <a:buFont typeface="Wingdings" panose="05000000000000000000" pitchFamily="2" charset="2"/>
              <a:buChar char="ü"/>
            </a:pPr>
            <a:r>
              <a:rPr lang="en-US" sz="2600" b="1" dirty="0" smtClean="0"/>
              <a:t>Communication</a:t>
            </a:r>
            <a:r>
              <a:rPr lang="en-US" sz="2600" dirty="0" smtClean="0"/>
              <a:t> – craft effective messages</a:t>
            </a:r>
          </a:p>
          <a:p>
            <a:pPr marL="566928" lvl="1">
              <a:buFont typeface="Wingdings" panose="05000000000000000000" pitchFamily="2" charset="2"/>
              <a:buChar char="ü"/>
            </a:pPr>
            <a:r>
              <a:rPr lang="en-US" sz="2600" b="1" dirty="0" smtClean="0"/>
              <a:t>Incentives</a:t>
            </a:r>
            <a:r>
              <a:rPr lang="en-US" sz="2600" dirty="0" smtClean="0"/>
              <a:t> – provide benefits to encourage behavior</a:t>
            </a:r>
          </a:p>
          <a:p>
            <a:pPr lvl="1">
              <a:buFont typeface="Wingdings" panose="05000000000000000000" pitchFamily="2" charset="2"/>
              <a:buChar char="v"/>
            </a:pPr>
            <a:endParaRPr lang="en-US" sz="2600" dirty="0" smtClean="0"/>
          </a:p>
          <a:p>
            <a:pPr lvl="1">
              <a:buFont typeface="Wingdings" panose="05000000000000000000" pitchFamily="2" charset="2"/>
              <a:buChar char="v"/>
            </a:pPr>
            <a:endParaRPr lang="en-US" sz="2600" dirty="0" smtClean="0"/>
          </a:p>
          <a:p>
            <a:pPr lvl="1">
              <a:buFont typeface="Wingdings" panose="05000000000000000000" pitchFamily="2" charset="2"/>
              <a:buChar char="v"/>
            </a:pPr>
            <a:endParaRPr lang="en-US" sz="2600" dirty="0"/>
          </a:p>
          <a:p>
            <a:endParaRPr lang="en-US" dirty="0"/>
          </a:p>
        </p:txBody>
      </p:sp>
    </p:spTree>
    <p:extLst>
      <p:ext uri="{BB962C8B-B14F-4D97-AF65-F5344CB8AC3E}">
        <p14:creationId xmlns="" xmlns:p14="http://schemas.microsoft.com/office/powerpoint/2010/main" val="97523927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When to Use Each Strategy Tool</a:t>
            </a:r>
            <a:endParaRPr lang="en-US" dirty="0"/>
          </a:p>
        </p:txBody>
      </p:sp>
      <p:graphicFrame>
        <p:nvGraphicFramePr>
          <p:cNvPr id="5" name="Table 4"/>
          <p:cNvGraphicFramePr>
            <a:graphicFrameLocks noGrp="1"/>
          </p:cNvGraphicFramePr>
          <p:nvPr>
            <p:extLst>
              <p:ext uri="{D42A27DB-BD31-4B8C-83A1-F6EECF244321}">
                <p14:modId xmlns="" xmlns:p14="http://schemas.microsoft.com/office/powerpoint/2010/main" val="2187162149"/>
              </p:ext>
            </p:extLst>
          </p:nvPr>
        </p:nvGraphicFramePr>
        <p:xfrm>
          <a:off x="3134590" y="2015836"/>
          <a:ext cx="5448301" cy="3647209"/>
        </p:xfrm>
        <a:graphic>
          <a:graphicData uri="http://schemas.openxmlformats.org/drawingml/2006/table">
            <a:tbl>
              <a:tblPr firstRow="1" firstCol="1" bandRow="1">
                <a:tableStyleId>{5C22544A-7EE6-4342-B048-85BDC9FD1C3A}</a:tableStyleId>
              </a:tblPr>
              <a:tblGrid>
                <a:gridCol w="2764809"/>
                <a:gridCol w="2683492"/>
              </a:tblGrid>
              <a:tr h="369717">
                <a:tc>
                  <a:txBody>
                    <a:bodyPr/>
                    <a:lstStyle/>
                    <a:p>
                      <a:pPr marL="0" marR="0">
                        <a:spcBef>
                          <a:spcPts val="0"/>
                        </a:spcBef>
                        <a:spcAft>
                          <a:spcPts val="0"/>
                        </a:spcAft>
                      </a:pPr>
                      <a:r>
                        <a:rPr lang="en-US" sz="2000" b="1" dirty="0">
                          <a:solidFill>
                            <a:schemeClr val="bg1"/>
                          </a:solidFill>
                          <a:effectLst/>
                        </a:rPr>
                        <a:t>Barriers</a:t>
                      </a:r>
                      <a:endParaRPr lang="en-US" sz="2000" b="1" dirty="0">
                        <a:solidFill>
                          <a:schemeClr val="bg1"/>
                        </a:solidFill>
                        <a:effectLst/>
                        <a:latin typeface="Times New Roman" panose="02020603050405020304" pitchFamily="18" charset="0"/>
                        <a:ea typeface="Times New Roman" panose="02020603050405020304" pitchFamily="18" charset="0"/>
                      </a:endParaRPr>
                    </a:p>
                  </a:txBody>
                  <a:tcPr marL="68580" marR="68580" marT="0" marB="0">
                    <a:solidFill>
                      <a:schemeClr val="accent1"/>
                    </a:solidFill>
                  </a:tcPr>
                </a:tc>
                <a:tc>
                  <a:txBody>
                    <a:bodyPr/>
                    <a:lstStyle/>
                    <a:p>
                      <a:pPr marL="0" marR="0">
                        <a:spcBef>
                          <a:spcPts val="0"/>
                        </a:spcBef>
                        <a:spcAft>
                          <a:spcPts val="0"/>
                        </a:spcAft>
                      </a:pPr>
                      <a:r>
                        <a:rPr lang="en-US" sz="2000" dirty="0">
                          <a:solidFill>
                            <a:schemeClr val="bg1"/>
                          </a:solidFill>
                          <a:effectLst/>
                        </a:rPr>
                        <a:t>Strategy Tools</a:t>
                      </a:r>
                      <a:endParaRPr lang="en-US" sz="2000" dirty="0">
                        <a:solidFill>
                          <a:schemeClr val="bg1"/>
                        </a:solidFill>
                        <a:effectLst/>
                        <a:latin typeface="Times New Roman" panose="02020603050405020304" pitchFamily="18" charset="0"/>
                        <a:ea typeface="Times New Roman" panose="02020603050405020304" pitchFamily="18" charset="0"/>
                      </a:endParaRPr>
                    </a:p>
                  </a:txBody>
                  <a:tcPr marL="68580" marR="68580" marT="0" marB="0">
                    <a:solidFill>
                      <a:schemeClr val="accent1"/>
                    </a:solidFill>
                  </a:tcPr>
                </a:tc>
              </a:tr>
              <a:tr h="463219">
                <a:tc>
                  <a:txBody>
                    <a:bodyPr/>
                    <a:lstStyle/>
                    <a:p>
                      <a:pPr marL="0" marR="0">
                        <a:spcBef>
                          <a:spcPts val="0"/>
                        </a:spcBef>
                        <a:spcAft>
                          <a:spcPts val="0"/>
                        </a:spcAft>
                      </a:pPr>
                      <a:r>
                        <a:rPr lang="en-US" sz="2000" b="0" dirty="0">
                          <a:solidFill>
                            <a:schemeClr val="tx1"/>
                          </a:solidFill>
                          <a:effectLst/>
                        </a:rPr>
                        <a:t>Structural Barriers</a:t>
                      </a:r>
                      <a:endParaRPr lang="en-US" sz="2000" b="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accent1">
                        <a:lumMod val="40000"/>
                        <a:lumOff val="60000"/>
                      </a:schemeClr>
                    </a:solidFill>
                  </a:tcPr>
                </a:tc>
                <a:tc>
                  <a:txBody>
                    <a:bodyPr/>
                    <a:lstStyle/>
                    <a:p>
                      <a:pPr marL="0" marR="0">
                        <a:spcBef>
                          <a:spcPts val="0"/>
                        </a:spcBef>
                        <a:spcAft>
                          <a:spcPts val="0"/>
                        </a:spcAft>
                      </a:pPr>
                      <a:r>
                        <a:rPr lang="en-US" sz="2000" dirty="0">
                          <a:effectLst/>
                        </a:rPr>
                        <a:t>Convenience</a:t>
                      </a:r>
                      <a:endParaRPr lang="en-US" sz="2000" dirty="0">
                        <a:effectLst/>
                        <a:latin typeface="Times New Roman" panose="02020603050405020304" pitchFamily="18" charset="0"/>
                        <a:ea typeface="Times New Roman" panose="02020603050405020304" pitchFamily="18" charset="0"/>
                      </a:endParaRPr>
                    </a:p>
                  </a:txBody>
                  <a:tcPr marL="68580" marR="68580" marT="0" marB="0">
                    <a:solidFill>
                      <a:schemeClr val="accent1">
                        <a:lumMod val="40000"/>
                        <a:lumOff val="60000"/>
                      </a:schemeClr>
                    </a:solidFill>
                  </a:tcPr>
                </a:tc>
              </a:tr>
              <a:tr h="961397">
                <a:tc>
                  <a:txBody>
                    <a:bodyPr/>
                    <a:lstStyle/>
                    <a:p>
                      <a:pPr marL="0" marR="0">
                        <a:spcBef>
                          <a:spcPts val="0"/>
                        </a:spcBef>
                        <a:spcAft>
                          <a:spcPts val="0"/>
                        </a:spcAft>
                      </a:pPr>
                      <a:r>
                        <a:rPr lang="en-US" sz="2000" b="0" dirty="0">
                          <a:solidFill>
                            <a:schemeClr val="tx1"/>
                          </a:solidFill>
                          <a:effectLst/>
                        </a:rPr>
                        <a:t>Lack of Motivation</a:t>
                      </a:r>
                      <a:endParaRPr lang="en-US" sz="2000" b="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accent2">
                        <a:lumMod val="20000"/>
                        <a:lumOff val="80000"/>
                      </a:schemeClr>
                    </a:solidFill>
                  </a:tcPr>
                </a:tc>
                <a:tc>
                  <a:txBody>
                    <a:bodyPr/>
                    <a:lstStyle/>
                    <a:p>
                      <a:pPr marL="0" marR="0">
                        <a:spcBef>
                          <a:spcPts val="0"/>
                        </a:spcBef>
                        <a:spcAft>
                          <a:spcPts val="0"/>
                        </a:spcAft>
                      </a:pPr>
                      <a:r>
                        <a:rPr lang="en-US" sz="2000" dirty="0">
                          <a:effectLst/>
                        </a:rPr>
                        <a:t>Commitments</a:t>
                      </a:r>
                    </a:p>
                    <a:p>
                      <a:pPr marL="0" marR="0">
                        <a:spcBef>
                          <a:spcPts val="0"/>
                        </a:spcBef>
                        <a:spcAft>
                          <a:spcPts val="0"/>
                        </a:spcAft>
                      </a:pPr>
                      <a:r>
                        <a:rPr lang="en-US" sz="2000" dirty="0">
                          <a:effectLst/>
                        </a:rPr>
                        <a:t>Social Norms</a:t>
                      </a:r>
                    </a:p>
                    <a:p>
                      <a:pPr marL="0" marR="0">
                        <a:spcBef>
                          <a:spcPts val="0"/>
                        </a:spcBef>
                        <a:spcAft>
                          <a:spcPts val="0"/>
                        </a:spcAft>
                      </a:pPr>
                      <a:r>
                        <a:rPr lang="en-US" sz="2000" dirty="0">
                          <a:effectLst/>
                        </a:rPr>
                        <a:t>Incentives</a:t>
                      </a:r>
                      <a:endParaRPr lang="en-US" sz="2000" dirty="0">
                        <a:effectLst/>
                        <a:latin typeface="Times New Roman" panose="02020603050405020304" pitchFamily="18" charset="0"/>
                        <a:ea typeface="Times New Roman" panose="02020603050405020304" pitchFamily="18" charset="0"/>
                      </a:endParaRPr>
                    </a:p>
                  </a:txBody>
                  <a:tcPr marL="68580" marR="68580" marT="0" marB="0">
                    <a:solidFill>
                      <a:schemeClr val="accent2">
                        <a:lumMod val="20000"/>
                        <a:lumOff val="80000"/>
                      </a:schemeClr>
                    </a:solidFill>
                  </a:tcPr>
                </a:tc>
              </a:tr>
              <a:tr h="463219">
                <a:tc>
                  <a:txBody>
                    <a:bodyPr/>
                    <a:lstStyle/>
                    <a:p>
                      <a:pPr marL="0" marR="0">
                        <a:spcBef>
                          <a:spcPts val="0"/>
                        </a:spcBef>
                        <a:spcAft>
                          <a:spcPts val="0"/>
                        </a:spcAft>
                      </a:pPr>
                      <a:r>
                        <a:rPr lang="en-US" sz="2000" b="0" dirty="0">
                          <a:solidFill>
                            <a:schemeClr val="tx1"/>
                          </a:solidFill>
                          <a:effectLst/>
                        </a:rPr>
                        <a:t>Forget to Act</a:t>
                      </a:r>
                      <a:endParaRPr lang="en-US" sz="2000" b="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accent1">
                        <a:lumMod val="40000"/>
                        <a:lumOff val="60000"/>
                      </a:schemeClr>
                    </a:solidFill>
                  </a:tcPr>
                </a:tc>
                <a:tc>
                  <a:txBody>
                    <a:bodyPr/>
                    <a:lstStyle/>
                    <a:p>
                      <a:pPr marL="0" marR="0">
                        <a:spcBef>
                          <a:spcPts val="0"/>
                        </a:spcBef>
                        <a:spcAft>
                          <a:spcPts val="0"/>
                        </a:spcAft>
                      </a:pPr>
                      <a:r>
                        <a:rPr lang="en-US" sz="2000" dirty="0">
                          <a:effectLst/>
                        </a:rPr>
                        <a:t>Prompts</a:t>
                      </a:r>
                      <a:endParaRPr lang="en-US" sz="2000" dirty="0">
                        <a:effectLst/>
                        <a:latin typeface="Times New Roman" panose="02020603050405020304" pitchFamily="18" charset="0"/>
                        <a:ea typeface="Times New Roman" panose="02020603050405020304" pitchFamily="18" charset="0"/>
                      </a:endParaRPr>
                    </a:p>
                  </a:txBody>
                  <a:tcPr marL="68580" marR="68580" marT="0" marB="0">
                    <a:solidFill>
                      <a:schemeClr val="accent1">
                        <a:lumMod val="40000"/>
                        <a:lumOff val="60000"/>
                      </a:schemeClr>
                    </a:solidFill>
                  </a:tcPr>
                </a:tc>
              </a:tr>
              <a:tr h="463219">
                <a:tc>
                  <a:txBody>
                    <a:bodyPr/>
                    <a:lstStyle/>
                    <a:p>
                      <a:pPr marL="0" marR="0">
                        <a:spcBef>
                          <a:spcPts val="0"/>
                        </a:spcBef>
                        <a:spcAft>
                          <a:spcPts val="0"/>
                        </a:spcAft>
                      </a:pPr>
                      <a:r>
                        <a:rPr lang="en-US" sz="2000" b="0" dirty="0">
                          <a:solidFill>
                            <a:schemeClr val="tx1"/>
                          </a:solidFill>
                          <a:effectLst/>
                        </a:rPr>
                        <a:t>Lack of Social Pressure</a:t>
                      </a:r>
                      <a:endParaRPr lang="en-US" sz="2000" b="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accent2">
                        <a:lumMod val="20000"/>
                        <a:lumOff val="80000"/>
                      </a:schemeClr>
                    </a:solidFill>
                  </a:tcPr>
                </a:tc>
                <a:tc>
                  <a:txBody>
                    <a:bodyPr/>
                    <a:lstStyle/>
                    <a:p>
                      <a:pPr marL="0" marR="0">
                        <a:spcBef>
                          <a:spcPts val="0"/>
                        </a:spcBef>
                        <a:spcAft>
                          <a:spcPts val="0"/>
                        </a:spcAft>
                      </a:pPr>
                      <a:r>
                        <a:rPr lang="en-US" sz="2000" dirty="0">
                          <a:effectLst/>
                        </a:rPr>
                        <a:t>Social Norms</a:t>
                      </a:r>
                      <a:endParaRPr lang="en-US" sz="2000" dirty="0">
                        <a:effectLst/>
                        <a:latin typeface="Times New Roman" panose="02020603050405020304" pitchFamily="18" charset="0"/>
                        <a:ea typeface="Times New Roman" panose="02020603050405020304" pitchFamily="18" charset="0"/>
                      </a:endParaRPr>
                    </a:p>
                  </a:txBody>
                  <a:tcPr marL="68580" marR="68580" marT="0" marB="0">
                    <a:solidFill>
                      <a:schemeClr val="accent2">
                        <a:lumMod val="20000"/>
                        <a:lumOff val="80000"/>
                      </a:schemeClr>
                    </a:solidFill>
                  </a:tcPr>
                </a:tc>
              </a:tr>
              <a:tr h="926438">
                <a:tc>
                  <a:txBody>
                    <a:bodyPr/>
                    <a:lstStyle/>
                    <a:p>
                      <a:pPr marL="0" marR="0">
                        <a:spcBef>
                          <a:spcPts val="0"/>
                        </a:spcBef>
                        <a:spcAft>
                          <a:spcPts val="0"/>
                        </a:spcAft>
                      </a:pPr>
                      <a:r>
                        <a:rPr lang="en-US" sz="2000" b="0" dirty="0">
                          <a:solidFill>
                            <a:schemeClr val="tx1"/>
                          </a:solidFill>
                          <a:effectLst/>
                        </a:rPr>
                        <a:t>Lack of Knowledge</a:t>
                      </a:r>
                      <a:endParaRPr lang="en-US" sz="2000" b="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solidFill>
                      <a:schemeClr val="accent1">
                        <a:lumMod val="40000"/>
                        <a:lumOff val="60000"/>
                      </a:schemeClr>
                    </a:solidFill>
                  </a:tcPr>
                </a:tc>
                <a:tc>
                  <a:txBody>
                    <a:bodyPr/>
                    <a:lstStyle/>
                    <a:p>
                      <a:pPr marL="0" marR="0">
                        <a:spcBef>
                          <a:spcPts val="0"/>
                        </a:spcBef>
                        <a:spcAft>
                          <a:spcPts val="0"/>
                        </a:spcAft>
                      </a:pPr>
                      <a:r>
                        <a:rPr lang="en-US" sz="2000" dirty="0">
                          <a:effectLst/>
                        </a:rPr>
                        <a:t>Communication</a:t>
                      </a:r>
                    </a:p>
                    <a:p>
                      <a:pPr marL="0" marR="0">
                        <a:spcBef>
                          <a:spcPts val="0"/>
                        </a:spcBef>
                        <a:spcAft>
                          <a:spcPts val="0"/>
                        </a:spcAft>
                      </a:pPr>
                      <a:r>
                        <a:rPr lang="en-US" sz="2000" dirty="0">
                          <a:effectLst/>
                        </a:rPr>
                        <a:t>Social </a:t>
                      </a:r>
                      <a:r>
                        <a:rPr lang="en-US" sz="2000" dirty="0" smtClean="0">
                          <a:effectLst/>
                        </a:rPr>
                        <a:t>Diffusion</a:t>
                      </a:r>
                    </a:p>
                  </a:txBody>
                  <a:tcPr marL="68580" marR="68580" marT="0" marB="0">
                    <a:solidFill>
                      <a:schemeClr val="accent1">
                        <a:lumMod val="40000"/>
                        <a:lumOff val="60000"/>
                      </a:schemeClr>
                    </a:solidFill>
                  </a:tcPr>
                </a:tc>
              </a:tr>
            </a:tbl>
          </a:graphicData>
        </a:graphic>
      </p:graphicFrame>
    </p:spTree>
    <p:extLst>
      <p:ext uri="{BB962C8B-B14F-4D97-AF65-F5344CB8AC3E}">
        <p14:creationId xmlns="" xmlns:p14="http://schemas.microsoft.com/office/powerpoint/2010/main" val="181407927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Strategy Tools: Convenience </a:t>
            </a:r>
            <a:endParaRPr lang="en-US" dirty="0"/>
          </a:p>
        </p:txBody>
      </p:sp>
      <p:sp>
        <p:nvSpPr>
          <p:cNvPr id="3" name="Content Placeholder 2"/>
          <p:cNvSpPr>
            <a:spLocks noGrp="1"/>
          </p:cNvSpPr>
          <p:nvPr>
            <p:ph idx="1"/>
          </p:nvPr>
        </p:nvSpPr>
        <p:spPr/>
        <p:txBody>
          <a:bodyPr>
            <a:normAutofit lnSpcReduction="10000"/>
          </a:bodyPr>
          <a:lstStyle/>
          <a:p>
            <a:pPr>
              <a:buFont typeface="Wingdings" charset="2"/>
              <a:buChar char="v"/>
            </a:pPr>
            <a:r>
              <a:rPr lang="en-US" sz="3000" smtClean="0"/>
              <a:t> Before </a:t>
            </a:r>
            <a:r>
              <a:rPr lang="en-US" sz="3000" dirty="0" smtClean="0"/>
              <a:t>overcoming individual’s internal barriers, address external barriers.</a:t>
            </a:r>
          </a:p>
          <a:p>
            <a:pPr>
              <a:buFont typeface="Wingdings" charset="2"/>
              <a:buChar char="v"/>
            </a:pPr>
            <a:r>
              <a:rPr lang="en-US" sz="3000" dirty="0" smtClean="0"/>
              <a:t> Using CBSM tools will be less effective if the behavior is inconvenient.</a:t>
            </a:r>
          </a:p>
          <a:p>
            <a:pPr>
              <a:buFont typeface="Wingdings" charset="2"/>
              <a:buChar char="v"/>
            </a:pPr>
            <a:r>
              <a:rPr lang="en-US" sz="3000" dirty="0" smtClean="0"/>
              <a:t> Guidelines: </a:t>
            </a:r>
          </a:p>
          <a:p>
            <a:pPr lvl="2">
              <a:buFont typeface="Wingdings" panose="05000000000000000000" pitchFamily="2" charset="2"/>
              <a:buChar char="ü"/>
            </a:pPr>
            <a:r>
              <a:rPr lang="en-US" sz="2400" dirty="0" smtClean="0"/>
              <a:t>Identify, isolate, and address what can be done.</a:t>
            </a:r>
          </a:p>
          <a:p>
            <a:pPr lvl="2">
              <a:buFont typeface="Wingdings" panose="05000000000000000000" pitchFamily="2" charset="2"/>
              <a:buChar char="ü"/>
            </a:pPr>
            <a:r>
              <a:rPr lang="en-US" sz="2400" dirty="0" smtClean="0"/>
              <a:t>Study other similar programs to determine the cost-effectiveness of removing the barrier.</a:t>
            </a:r>
          </a:p>
          <a:p>
            <a:pPr lvl="2">
              <a:buFont typeface="Wingdings" panose="05000000000000000000" pitchFamily="2" charset="2"/>
              <a:buChar char="ü"/>
            </a:pPr>
            <a:r>
              <a:rPr lang="en-US" sz="2400" dirty="0"/>
              <a:t>P</a:t>
            </a:r>
            <a:r>
              <a:rPr lang="en-US" sz="2400" dirty="0" smtClean="0"/>
              <a:t>eople will see a behavior as more convenient as they gain more experience with it.</a:t>
            </a:r>
          </a:p>
        </p:txBody>
      </p:sp>
    </p:spTree>
    <p:extLst>
      <p:ext uri="{BB962C8B-B14F-4D97-AF65-F5344CB8AC3E}">
        <p14:creationId xmlns="" xmlns:p14="http://schemas.microsoft.com/office/powerpoint/2010/main" val="407582310"/>
      </p:ext>
    </p:extLst>
  </p:cSld>
  <p:clrMapOvr>
    <a:masterClrMapping/>
  </p:clrMapOvr>
  <p:timing>
    <p:tnLst>
      <p:par>
        <p:cTn id="1" dur="indefinite" restart="never" nodeType="tmRoot"/>
      </p:par>
    </p:tnLst>
  </p:timing>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69.xml.rels><?xml version="1.0" encoding="UTF-8" standalone="yes"?>
<Relationships xmlns="http://schemas.openxmlformats.org/package/2006/relationships"><Relationship Id="rId1" Type="http://schemas.openxmlformats.org/officeDocument/2006/relationships/customXmlProps" Target="itemProps69.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70.xml.rels><?xml version="1.0" encoding="UTF-8" standalone="yes"?>
<Relationships xmlns="http://schemas.openxmlformats.org/package/2006/relationships"><Relationship Id="rId1" Type="http://schemas.openxmlformats.org/officeDocument/2006/relationships/customXmlProps" Target="itemProps70.xml"/></Relationships>
</file>

<file path=customXml/_rels/item71.xml.rels><?xml version="1.0" encoding="UTF-8" standalone="yes"?>
<Relationships xmlns="http://schemas.openxmlformats.org/package/2006/relationships"><Relationship Id="rId1" Type="http://schemas.openxmlformats.org/officeDocument/2006/relationships/customXmlProps" Target="itemProps71.xml"/></Relationships>
</file>

<file path=customXml/_rels/item72.xml.rels><?xml version="1.0" encoding="UTF-8" standalone="yes"?>
<Relationships xmlns="http://schemas.openxmlformats.org/package/2006/relationships"><Relationship Id="rId1" Type="http://schemas.openxmlformats.org/officeDocument/2006/relationships/customXmlProps" Target="itemProps72.xml"/></Relationships>
</file>

<file path=customXml/_rels/item73.xml.rels><?xml version="1.0" encoding="UTF-8" standalone="yes"?>
<Relationships xmlns="http://schemas.openxmlformats.org/package/2006/relationships"><Relationship Id="rId1" Type="http://schemas.openxmlformats.org/officeDocument/2006/relationships/customXmlProps" Target="itemProps73.xml"/></Relationships>
</file>

<file path=customXml/_rels/item74.xml.rels><?xml version="1.0" encoding="UTF-8" standalone="yes"?>
<Relationships xmlns="http://schemas.openxmlformats.org/package/2006/relationships"><Relationship Id="rId1" Type="http://schemas.openxmlformats.org/officeDocument/2006/relationships/customXmlProps" Target="itemProps74.xml"/></Relationships>
</file>

<file path=customXml/_rels/item75.xml.rels><?xml version="1.0" encoding="UTF-8" standalone="yes"?>
<Relationships xmlns="http://schemas.openxmlformats.org/package/2006/relationships"><Relationship Id="rId1" Type="http://schemas.openxmlformats.org/officeDocument/2006/relationships/customXmlProps" Target="itemProps75.xml"/></Relationships>
</file>

<file path=customXml/_rels/item76.xml.rels><?xml version="1.0" encoding="UTF-8" standalone="yes"?>
<Relationships xmlns="http://schemas.openxmlformats.org/package/2006/relationships"><Relationship Id="rId1" Type="http://schemas.openxmlformats.org/officeDocument/2006/relationships/customXmlProps" Target="itemProps76.xml"/></Relationships>
</file>

<file path=customXml/_rels/item77.xml.rels><?xml version="1.0" encoding="UTF-8" standalone="yes"?>
<Relationships xmlns="http://schemas.openxmlformats.org/package/2006/relationships"><Relationship Id="rId1" Type="http://schemas.openxmlformats.org/officeDocument/2006/relationships/customXmlProps" Target="itemProps77.xml"/></Relationships>
</file>

<file path=customXml/_rels/item78.xml.rels><?xml version="1.0" encoding="UTF-8" standalone="yes"?>
<Relationships xmlns="http://schemas.openxmlformats.org/package/2006/relationships"><Relationship Id="rId1" Type="http://schemas.openxmlformats.org/officeDocument/2006/relationships/customXmlProps" Target="itemProps78.xml"/></Relationships>
</file>

<file path=customXml/_rels/item79.xml.rels><?xml version="1.0" encoding="UTF-8" standalone="yes"?>
<Relationships xmlns="http://schemas.openxmlformats.org/package/2006/relationships"><Relationship Id="rId1" Type="http://schemas.openxmlformats.org/officeDocument/2006/relationships/customXmlProps" Target="itemProps79.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EsriMapsInfo xmlns="ESRI.ArcGIS.Mapping.OfficeIntegration.PowerPointInfo">
  <Version>Version1</Version>
  <RequiresSignIn>False</RequiresSignIn>
</EsriMapsInfo>
</file>

<file path=customXml/item10.xml><?xml version="1.0" encoding="utf-8"?>
<EsriMapsInfo xmlns="ESRI.ArcGIS.Mapping.OfficeIntegration.PowerPointInfo">
  <Version>Version1</Version>
  <RequiresSignIn>False</RequiresSignIn>
</EsriMapsInfo>
</file>

<file path=customXml/item11.xml><?xml version="1.0" encoding="utf-8"?>
<EsriMapsInfo xmlns="ESRI.ArcGIS.Mapping.OfficeIntegration.PowerPointInfo">
  <Version>Version1</Version>
  <RequiresSignIn>False</RequiresSignIn>
</EsriMapsInfo>
</file>

<file path=customXml/item12.xml><?xml version="1.0" encoding="utf-8"?>
<EsriMapsInfo xmlns="ESRI.ArcGIS.Mapping.OfficeIntegration.PowerPointInfo">
  <Version>Version1</Version>
  <RequiresSignIn>False</RequiresSignIn>
</EsriMapsInfo>
</file>

<file path=customXml/item13.xml><?xml version="1.0" encoding="utf-8"?>
<EsriMapsInfo xmlns="ESRI.ArcGIS.Mapping.OfficeIntegration.PowerPointInfo">
  <Version>Version1</Version>
  <RequiresSignIn>False</RequiresSignIn>
</EsriMapsInfo>
</file>

<file path=customXml/item14.xml><?xml version="1.0" encoding="utf-8"?>
<EsriMapsInfo xmlns="ESRI.ArcGIS.Mapping.OfficeIntegration.PowerPointInfo">
  <Version>Version1</Version>
  <RequiresSignIn>False</RequiresSignIn>
</EsriMapsInfo>
</file>

<file path=customXml/item15.xml><?xml version="1.0" encoding="utf-8"?>
<EsriMapsInfo xmlns="ESRI.ArcGIS.Mapping.OfficeIntegration.PowerPointInfo">
  <Version>Version1</Version>
  <RequiresSignIn>False</RequiresSignIn>
</EsriMapsInfo>
</file>

<file path=customXml/item16.xml><?xml version="1.0" encoding="utf-8"?>
<EsriMapsInfo xmlns="ESRI.ArcGIS.Mapping.OfficeIntegration.PowerPointInfo">
  <Version>Version1</Version>
  <RequiresSignIn>False</RequiresSignIn>
</EsriMapsInfo>
</file>

<file path=customXml/item17.xml><?xml version="1.0" encoding="utf-8"?>
<EsriMapsInfo xmlns="ESRI.ArcGIS.Mapping.OfficeIntegration.PowerPointInfo">
  <Version>Version1</Version>
  <RequiresSignIn>False</RequiresSignIn>
</EsriMapsInfo>
</file>

<file path=customXml/item18.xml><?xml version="1.0" encoding="utf-8"?>
<EsriMapsInfo xmlns="ESRI.ArcGIS.Mapping.OfficeIntegration.PowerPointInfo">
  <Version>Version1</Version>
  <RequiresSignIn>False</RequiresSignIn>
</EsriMapsInfo>
</file>

<file path=customXml/item19.xml><?xml version="1.0" encoding="utf-8"?>
<EsriMapsInfo xmlns="ESRI.ArcGIS.Mapping.OfficeIntegration.PowerPointInfo">
  <Version>Version1</Version>
  <RequiresSignIn>False</RequiresSignIn>
</EsriMapsInfo>
</file>

<file path=customXml/item2.xml><?xml version="1.0" encoding="utf-8"?>
<EsriMapsInfo xmlns="ESRI.ArcGIS.Mapping.OfficeIntegration.PowerPointInfo">
  <Version>Version1</Version>
  <RequiresSignIn>False</RequiresSignIn>
</EsriMapsInfo>
</file>

<file path=customXml/item20.xml><?xml version="1.0" encoding="utf-8"?>
<EsriMapsInfo xmlns="ESRI.ArcGIS.Mapping.OfficeIntegration.PowerPointInfo">
  <Version>Version1</Version>
  <RequiresSignIn>False</RequiresSignIn>
</EsriMapsInfo>
</file>

<file path=customXml/item21.xml><?xml version="1.0" encoding="utf-8"?>
<EsriMapsInfo xmlns="ESRI.ArcGIS.Mapping.OfficeIntegration.PowerPointInfo">
  <Version>Version1</Version>
  <RequiresSignIn>False</RequiresSignIn>
</EsriMapsInfo>
</file>

<file path=customXml/item22.xml><?xml version="1.0" encoding="utf-8"?>
<EsriMapsInfo xmlns="ESRI.ArcGIS.Mapping.OfficeIntegration.PowerPointInfo">
  <Version>Version1</Version>
  <RequiresSignIn>False</RequiresSignIn>
</EsriMapsInfo>
</file>

<file path=customXml/item23.xml><?xml version="1.0" encoding="utf-8"?>
<EsriMapsInfo xmlns="ESRI.ArcGIS.Mapping.OfficeIntegration.PowerPointInfo">
  <Version>Version1</Version>
  <RequiresSignIn>False</RequiresSignIn>
</EsriMapsInfo>
</file>

<file path=customXml/item24.xml><?xml version="1.0" encoding="utf-8"?>
<EsriMapsInfo xmlns="ESRI.ArcGIS.Mapping.OfficeIntegration.PowerPointInfo">
  <Version>Version1</Version>
  <RequiresSignIn>False</RequiresSignIn>
</EsriMapsInfo>
</file>

<file path=customXml/item25.xml><?xml version="1.0" encoding="utf-8"?>
<EsriMapsInfo xmlns="ESRI.ArcGIS.Mapping.OfficeIntegration.PowerPointInfo">
  <Version>Version1</Version>
  <RequiresSignIn>False</RequiresSignIn>
</EsriMapsInfo>
</file>

<file path=customXml/item26.xml><?xml version="1.0" encoding="utf-8"?>
<EsriMapsInfo xmlns="ESRI.ArcGIS.Mapping.OfficeIntegration.PowerPointInfo">
  <Version>Version1</Version>
  <RequiresSignIn>False</RequiresSignIn>
</EsriMapsInfo>
</file>

<file path=customXml/item27.xml><?xml version="1.0" encoding="utf-8"?>
<EsriMapsInfo xmlns="ESRI.ArcGIS.Mapping.OfficeIntegration.PowerPointInfo">
  <Version>Version1</Version>
  <RequiresSignIn>False</RequiresSignIn>
</EsriMapsInfo>
</file>

<file path=customXml/item28.xml><?xml version="1.0" encoding="utf-8"?>
<EsriMapsInfo xmlns="ESRI.ArcGIS.Mapping.OfficeIntegration.PowerPointInfo">
  <Version>Version1</Version>
  <RequiresSignIn>False</RequiresSignIn>
</EsriMapsInfo>
</file>

<file path=customXml/item29.xml><?xml version="1.0" encoding="utf-8"?>
<EsriMapsInfo xmlns="ESRI.ArcGIS.Mapping.OfficeIntegration.PowerPointInfo">
  <Version>Version1</Version>
  <RequiresSignIn>False</RequiresSignIn>
</EsriMapsInfo>
</file>

<file path=customXml/item3.xml><?xml version="1.0" encoding="utf-8"?>
<EsriMapsInfo xmlns="ESRI.ArcGIS.Mapping.OfficeIntegration.PowerPointInfo">
  <Version>Version1</Version>
  <RequiresSignIn>False</RequiresSignIn>
</EsriMapsInfo>
</file>

<file path=customXml/item30.xml><?xml version="1.0" encoding="utf-8"?>
<EsriMapsInfo xmlns="ESRI.ArcGIS.Mapping.OfficeIntegration.PowerPointInfo">
  <Version>Version1</Version>
  <RequiresSignIn>False</RequiresSignIn>
</EsriMapsInfo>
</file>

<file path=customXml/item31.xml><?xml version="1.0" encoding="utf-8"?>
<EsriMapsInfo xmlns="ESRI.ArcGIS.Mapping.OfficeIntegration.PowerPointInfo">
  <Version>Version1</Version>
  <RequiresSignIn>False</RequiresSignIn>
</EsriMapsInfo>
</file>

<file path=customXml/item32.xml><?xml version="1.0" encoding="utf-8"?>
<EsriMapsInfo xmlns="ESRI.ArcGIS.Mapping.OfficeIntegration.PowerPointInfo">
  <Version>Version1</Version>
  <RequiresSignIn>False</RequiresSignIn>
</EsriMapsInfo>
</file>

<file path=customXml/item33.xml><?xml version="1.0" encoding="utf-8"?>
<EsriMapsInfo xmlns="ESRI.ArcGIS.Mapping.OfficeIntegration.PowerPointInfo">
  <Version>Version1</Version>
  <RequiresSignIn>False</RequiresSignIn>
</EsriMapsInfo>
</file>

<file path=customXml/item34.xml><?xml version="1.0" encoding="utf-8"?>
<EsriMapsInfo xmlns="ESRI.ArcGIS.Mapping.OfficeIntegration.PowerPointInfo">
  <Version>Version1</Version>
  <RequiresSignIn>False</RequiresSignIn>
</EsriMapsInfo>
</file>

<file path=customXml/item35.xml><?xml version="1.0" encoding="utf-8"?>
<EsriMapsInfo xmlns="ESRI.ArcGIS.Mapping.OfficeIntegration.PowerPointInfo">
  <Version>Version1</Version>
  <RequiresSignIn>False</RequiresSignIn>
</EsriMapsInfo>
</file>

<file path=customXml/item36.xml><?xml version="1.0" encoding="utf-8"?>
<EsriMapsInfo xmlns="ESRI.ArcGIS.Mapping.OfficeIntegration.PowerPointInfo">
  <Version>Version1</Version>
  <RequiresSignIn>False</RequiresSignIn>
</EsriMapsInfo>
</file>

<file path=customXml/item37.xml><?xml version="1.0" encoding="utf-8"?>
<EsriMapsInfo xmlns="ESRI.ArcGIS.Mapping.OfficeIntegration.PowerPointInfo">
  <Version>Version1</Version>
  <RequiresSignIn>False</RequiresSignIn>
</EsriMapsInfo>
</file>

<file path=customXml/item38.xml><?xml version="1.0" encoding="utf-8"?>
<EsriMapsInfo xmlns="ESRI.ArcGIS.Mapping.OfficeIntegration.PowerPointInfo">
  <Version>Version1</Version>
  <RequiresSignIn>False</RequiresSignIn>
</EsriMapsInfo>
</file>

<file path=customXml/item39.xml><?xml version="1.0" encoding="utf-8"?>
<EsriMapsInfo xmlns="ESRI.ArcGIS.Mapping.OfficeIntegration.PowerPointInfo">
  <Version>Version1</Version>
  <RequiresSignIn>False</RequiresSignIn>
</EsriMapsInfo>
</file>

<file path=customXml/item4.xml><?xml version="1.0" encoding="utf-8"?>
<EsriMapsInfo xmlns="ESRI.ArcGIS.Mapping.OfficeIntegration.PowerPointInfo">
  <Version>Version1</Version>
  <RequiresSignIn>False</RequiresSignIn>
</EsriMapsInfo>
</file>

<file path=customXml/item40.xml><?xml version="1.0" encoding="utf-8"?>
<EsriMapsInfo xmlns="ESRI.ArcGIS.Mapping.OfficeIntegration.PowerPointInfo">
  <Version>Version1</Version>
  <RequiresSignIn>False</RequiresSignIn>
</EsriMapsInfo>
</file>

<file path=customXml/item41.xml><?xml version="1.0" encoding="utf-8"?>
<EsriMapsInfo xmlns="ESRI.ArcGIS.Mapping.OfficeIntegration.PowerPointInfo">
  <Version>Version1</Version>
  <RequiresSignIn>False</RequiresSignIn>
</EsriMapsInfo>
</file>

<file path=customXml/item42.xml><?xml version="1.0" encoding="utf-8"?>
<EsriMapsInfo xmlns="ESRI.ArcGIS.Mapping.OfficeIntegration.PowerPointInfo">
  <Version>Version1</Version>
  <RequiresSignIn>False</RequiresSignIn>
</EsriMapsInfo>
</file>

<file path=customXml/item43.xml><?xml version="1.0" encoding="utf-8"?>
<EsriMapsInfo xmlns="ESRI.ArcGIS.Mapping.OfficeIntegration.PowerPointInfo">
  <Version>Version1</Version>
  <RequiresSignIn>False</RequiresSignIn>
</EsriMapsInfo>
</file>

<file path=customXml/item44.xml><?xml version="1.0" encoding="utf-8"?>
<EsriMapsInfo xmlns="ESRI.ArcGIS.Mapping.OfficeIntegration.PowerPointInfo">
  <Version>Version1</Version>
  <RequiresSignIn>False</RequiresSignIn>
</EsriMapsInfo>
</file>

<file path=customXml/item45.xml><?xml version="1.0" encoding="utf-8"?>
<EsriMapsInfo xmlns="ESRI.ArcGIS.Mapping.OfficeIntegration.PowerPointInfo">
  <Version>Version1</Version>
  <RequiresSignIn>False</RequiresSignIn>
</EsriMapsInfo>
</file>

<file path=customXml/item46.xml><?xml version="1.0" encoding="utf-8"?>
<EsriMapsInfo xmlns="ESRI.ArcGIS.Mapping.OfficeIntegration.PowerPointInfo">
  <Version>Version1</Version>
  <RequiresSignIn>False</RequiresSignIn>
</EsriMapsInfo>
</file>

<file path=customXml/item47.xml><?xml version="1.0" encoding="utf-8"?>
<EsriMapsInfo xmlns="ESRI.ArcGIS.Mapping.OfficeIntegration.PowerPointInfo">
  <Version>Version1</Version>
  <RequiresSignIn>False</RequiresSignIn>
</EsriMapsInfo>
</file>

<file path=customXml/item48.xml><?xml version="1.0" encoding="utf-8"?>
<EsriMapsInfo xmlns="ESRI.ArcGIS.Mapping.OfficeIntegration.PowerPointInfo">
  <Version>Version1</Version>
  <RequiresSignIn>False</RequiresSignIn>
</EsriMapsInfo>
</file>

<file path=customXml/item49.xml><?xml version="1.0" encoding="utf-8"?>
<EsriMapsInfo xmlns="ESRI.ArcGIS.Mapping.OfficeIntegration.PowerPointInfo">
  <Version>Version1</Version>
  <RequiresSignIn>False</RequiresSignIn>
</EsriMapsInfo>
</file>

<file path=customXml/item5.xml><?xml version="1.0" encoding="utf-8"?>
<EsriMapsInfo xmlns="ESRI.ArcGIS.Mapping.OfficeIntegration.PowerPointInfo">
  <Version>Version1</Version>
  <RequiresSignIn>False</RequiresSignIn>
</EsriMapsInfo>
</file>

<file path=customXml/item50.xml><?xml version="1.0" encoding="utf-8"?>
<EsriMapsInfo xmlns="ESRI.ArcGIS.Mapping.OfficeIntegration.PowerPointInfo">
  <Version>Version1</Version>
  <RequiresSignIn>False</RequiresSignIn>
</EsriMapsInfo>
</file>

<file path=customXml/item51.xml><?xml version="1.0" encoding="utf-8"?>
<EsriMapsInfo xmlns="ESRI.ArcGIS.Mapping.OfficeIntegration.PowerPointInfo">
  <Version>Version1</Version>
  <RequiresSignIn>False</RequiresSignIn>
</EsriMapsInfo>
</file>

<file path=customXml/item52.xml><?xml version="1.0" encoding="utf-8"?>
<EsriMapsInfo xmlns="ESRI.ArcGIS.Mapping.OfficeIntegration.PowerPointInfo">
  <Version>Version1</Version>
  <RequiresSignIn>False</RequiresSignIn>
</EsriMapsInfo>
</file>

<file path=customXml/item53.xml><?xml version="1.0" encoding="utf-8"?>
<EsriMapsInfo xmlns="ESRI.ArcGIS.Mapping.OfficeIntegration.PowerPointInfo">
  <Version>Version1</Version>
  <RequiresSignIn>False</RequiresSignIn>
</EsriMapsInfo>
</file>

<file path=customXml/item54.xml><?xml version="1.0" encoding="utf-8"?>
<EsriMapsInfo xmlns="ESRI.ArcGIS.Mapping.OfficeIntegration.PowerPointInfo">
  <Version>Version1</Version>
  <RequiresSignIn>False</RequiresSignIn>
</EsriMapsInfo>
</file>

<file path=customXml/item55.xml><?xml version="1.0" encoding="utf-8"?>
<EsriMapsInfo xmlns="ESRI.ArcGIS.Mapping.OfficeIntegration.PowerPointInfo">
  <Version>Version1</Version>
  <RequiresSignIn>False</RequiresSignIn>
</EsriMapsInfo>
</file>

<file path=customXml/item56.xml><?xml version="1.0" encoding="utf-8"?>
<EsriMapsInfo xmlns="ESRI.ArcGIS.Mapping.OfficeIntegration.PowerPointInfo">
  <Version>Version1</Version>
  <RequiresSignIn>False</RequiresSignIn>
</EsriMapsInfo>
</file>

<file path=customXml/item57.xml><?xml version="1.0" encoding="utf-8"?>
<EsriMapsInfo xmlns="ESRI.ArcGIS.Mapping.OfficeIntegration.PowerPointInfo">
  <Version>Version1</Version>
  <RequiresSignIn>False</RequiresSignIn>
</EsriMapsInfo>
</file>

<file path=customXml/item58.xml><?xml version="1.0" encoding="utf-8"?>
<EsriMapsInfo xmlns="ESRI.ArcGIS.Mapping.OfficeIntegration.PowerPointInfo">
  <Version>Version1</Version>
  <RequiresSignIn>False</RequiresSignIn>
</EsriMapsInfo>
</file>

<file path=customXml/item59.xml><?xml version="1.0" encoding="utf-8"?>
<EsriMapsInfo xmlns="ESRI.ArcGIS.Mapping.OfficeIntegration.PowerPointInfo">
  <Version>Version1</Version>
  <RequiresSignIn>False</RequiresSignIn>
</EsriMapsInfo>
</file>

<file path=customXml/item6.xml><?xml version="1.0" encoding="utf-8"?>
<EsriMapsInfo xmlns="ESRI.ArcGIS.Mapping.OfficeIntegration.PowerPointInfo">
  <Version>Version1</Version>
  <RequiresSignIn>False</RequiresSignIn>
</EsriMapsInfo>
</file>

<file path=customXml/item60.xml><?xml version="1.0" encoding="utf-8"?>
<EsriMapsInfo xmlns="ESRI.ArcGIS.Mapping.OfficeIntegration.PowerPointInfo">
  <Version>Version1</Version>
  <RequiresSignIn>False</RequiresSignIn>
</EsriMapsInfo>
</file>

<file path=customXml/item61.xml><?xml version="1.0" encoding="utf-8"?>
<EsriMapsInfo xmlns="ESRI.ArcGIS.Mapping.OfficeIntegration.PowerPointInfo">
  <Version>Version1</Version>
  <RequiresSignIn>False</RequiresSignIn>
</EsriMapsInfo>
</file>

<file path=customXml/item62.xml><?xml version="1.0" encoding="utf-8"?>
<EsriMapsInfo xmlns="ESRI.ArcGIS.Mapping.OfficeIntegration.PowerPointInfo">
  <Version>Version1</Version>
  <RequiresSignIn>False</RequiresSignIn>
</EsriMapsInfo>
</file>

<file path=customXml/item63.xml><?xml version="1.0" encoding="utf-8"?>
<EsriMapsInfo xmlns="ESRI.ArcGIS.Mapping.OfficeIntegration.PowerPointInfo">
  <Version>Version1</Version>
  <RequiresSignIn>False</RequiresSignIn>
</EsriMapsInfo>
</file>

<file path=customXml/item64.xml><?xml version="1.0" encoding="utf-8"?>
<EsriMapsInfo xmlns="ESRI.ArcGIS.Mapping.OfficeIntegration.PowerPointInfo">
  <Version>Version1</Version>
  <RequiresSignIn>False</RequiresSignIn>
</EsriMapsInfo>
</file>

<file path=customXml/item65.xml><?xml version="1.0" encoding="utf-8"?>
<EsriMapsInfo xmlns="ESRI.ArcGIS.Mapping.OfficeIntegration.PowerPointInfo">
  <Version>Version1</Version>
  <RequiresSignIn>False</RequiresSignIn>
</EsriMapsInfo>
</file>

<file path=customXml/item66.xml><?xml version="1.0" encoding="utf-8"?>
<EsriMapsInfo xmlns="ESRI.ArcGIS.Mapping.OfficeIntegration.PowerPointInfo">
  <Version>Version1</Version>
  <RequiresSignIn>False</RequiresSignIn>
</EsriMapsInfo>
</file>

<file path=customXml/item67.xml><?xml version="1.0" encoding="utf-8"?>
<EsriMapsInfo xmlns="ESRI.ArcGIS.Mapping.OfficeIntegration.PowerPointInfo">
  <Version>Version1</Version>
  <RequiresSignIn>False</RequiresSignIn>
</EsriMapsInfo>
</file>

<file path=customXml/item68.xml><?xml version="1.0" encoding="utf-8"?>
<EsriMapsInfo xmlns="ESRI.ArcGIS.Mapping.OfficeIntegration.PowerPointInfo">
  <Version>Version1</Version>
  <RequiresSignIn>False</RequiresSignIn>
</EsriMapsInfo>
</file>

<file path=customXml/item69.xml><?xml version="1.0" encoding="utf-8"?>
<EsriMapsInfo xmlns="ESRI.ArcGIS.Mapping.OfficeIntegration.PowerPointInfo">
  <Version>Version1</Version>
  <RequiresSignIn>False</RequiresSignIn>
</EsriMapsInfo>
</file>

<file path=customXml/item7.xml><?xml version="1.0" encoding="utf-8"?>
<EsriMapsInfo xmlns="ESRI.ArcGIS.Mapping.OfficeIntegration.PowerPointInfo">
  <Version>Version1</Version>
  <RequiresSignIn>False</RequiresSignIn>
</EsriMapsInfo>
</file>

<file path=customXml/item70.xml><?xml version="1.0" encoding="utf-8"?>
<EsriMapsInfo xmlns="ESRI.ArcGIS.Mapping.OfficeIntegration.PowerPointInfo">
  <Version>Version1</Version>
  <RequiresSignIn>False</RequiresSignIn>
</EsriMapsInfo>
</file>

<file path=customXml/item71.xml><?xml version="1.0" encoding="utf-8"?>
<EsriMapsInfo xmlns="ESRI.ArcGIS.Mapping.OfficeIntegration.PowerPointInfo">
  <Version>Version1</Version>
  <RequiresSignIn>False</RequiresSignIn>
</EsriMapsInfo>
</file>

<file path=customXml/item72.xml><?xml version="1.0" encoding="utf-8"?>
<EsriMapsInfo xmlns="ESRI.ArcGIS.Mapping.OfficeIntegration.PowerPointInfo">
  <Version>Version1</Version>
  <RequiresSignIn>False</RequiresSignIn>
</EsriMapsInfo>
</file>

<file path=customXml/item73.xml><?xml version="1.0" encoding="utf-8"?>
<EsriMapsInfo xmlns="ESRI.ArcGIS.Mapping.OfficeIntegration.PowerPointInfo">
  <Version>Version1</Version>
  <RequiresSignIn>False</RequiresSignIn>
</EsriMapsInfo>
</file>

<file path=customXml/item74.xml><?xml version="1.0" encoding="utf-8"?>
<EsriMapsInfo xmlns="ESRI.ArcGIS.Mapping.OfficeIntegration.PowerPointInfo">
  <Version>Version1</Version>
  <RequiresSignIn>False</RequiresSignIn>
</EsriMapsInfo>
</file>

<file path=customXml/item75.xml><?xml version="1.0" encoding="utf-8"?>
<EsriMapsInfo xmlns="ESRI.ArcGIS.Mapping.OfficeIntegration.PowerPointInfo">
  <Version>Version1</Version>
  <RequiresSignIn>False</RequiresSignIn>
</EsriMapsInfo>
</file>

<file path=customXml/item76.xml><?xml version="1.0" encoding="utf-8"?>
<EsriMapsInfo xmlns="ESRI.ArcGIS.Mapping.OfficeIntegration.PowerPointInfo">
  <Version>Version1</Version>
  <RequiresSignIn>False</RequiresSignIn>
</EsriMapsInfo>
</file>

<file path=customXml/item77.xml><?xml version="1.0" encoding="utf-8"?>
<EsriMapsInfo xmlns="ESRI.ArcGIS.Mapping.OfficeIntegration.PowerPointInfo">
  <Version>Version1</Version>
  <RequiresSignIn>False</RequiresSignIn>
</EsriMapsInfo>
</file>

<file path=customXml/item78.xml><?xml version="1.0" encoding="utf-8"?>
<EsriMapsInfo xmlns="ESRI.ArcGIS.Mapping.OfficeIntegration.PowerPointInfo">
  <Version>Version1</Version>
  <RequiresSignIn>False</RequiresSignIn>
</EsriMapsInfo>
</file>

<file path=customXml/item79.xml><?xml version="1.0" encoding="utf-8"?>
<EsriMapsInfo xmlns="ESRI.ArcGIS.Mapping.OfficeIntegration.PowerPointInfo">
  <Version>Version1</Version>
  <RequiresSignIn>False</RequiresSignIn>
</EsriMapsInfo>
</file>

<file path=customXml/item8.xml><?xml version="1.0" encoding="utf-8"?>
<EsriMapsInfo xmlns="ESRI.ArcGIS.Mapping.OfficeIntegration.PowerPointInfo">
  <Version>Version1</Version>
  <RequiresSignIn>False</RequiresSignIn>
</EsriMapsInfo>
</file>

<file path=customXml/item9.xml><?xml version="1.0" encoding="utf-8"?>
<EsriMapsInfo xmlns="ESRI.ArcGIS.Mapping.OfficeIntegration.PowerPointInfo">
  <Version>Version1</Version>
  <RequiresSignIn>False</RequiresSignIn>
</EsriMapsInfo>
</file>

<file path=customXml/itemProps1.xml><?xml version="1.0" encoding="utf-8"?>
<ds:datastoreItem xmlns:ds="http://schemas.openxmlformats.org/officeDocument/2006/customXml" ds:itemID="{F00C7538-9998-4827-99DC-18FFFD0F4702}">
  <ds:schemaRefs>
    <ds:schemaRef ds:uri="ESRI.ArcGIS.Mapping.OfficeIntegration.PowerPointInfo"/>
  </ds:schemaRefs>
</ds:datastoreItem>
</file>

<file path=customXml/itemProps10.xml><?xml version="1.0" encoding="utf-8"?>
<ds:datastoreItem xmlns:ds="http://schemas.openxmlformats.org/officeDocument/2006/customXml" ds:itemID="{6033EF4D-17C1-4E12-9BBD-19449C80916A}">
  <ds:schemaRefs>
    <ds:schemaRef ds:uri="ESRI.ArcGIS.Mapping.OfficeIntegration.PowerPointInfo"/>
  </ds:schemaRefs>
</ds:datastoreItem>
</file>

<file path=customXml/itemProps11.xml><?xml version="1.0" encoding="utf-8"?>
<ds:datastoreItem xmlns:ds="http://schemas.openxmlformats.org/officeDocument/2006/customXml" ds:itemID="{99EB4EB7-617C-4687-B0A4-14DD9823CFD8}">
  <ds:schemaRefs>
    <ds:schemaRef ds:uri="ESRI.ArcGIS.Mapping.OfficeIntegration.PowerPointInfo"/>
  </ds:schemaRefs>
</ds:datastoreItem>
</file>

<file path=customXml/itemProps12.xml><?xml version="1.0" encoding="utf-8"?>
<ds:datastoreItem xmlns:ds="http://schemas.openxmlformats.org/officeDocument/2006/customXml" ds:itemID="{34FA4008-1225-4322-94BC-BF701CCD8AB4}">
  <ds:schemaRefs>
    <ds:schemaRef ds:uri="ESRI.ArcGIS.Mapping.OfficeIntegration.PowerPointInfo"/>
  </ds:schemaRefs>
</ds:datastoreItem>
</file>

<file path=customXml/itemProps13.xml><?xml version="1.0" encoding="utf-8"?>
<ds:datastoreItem xmlns:ds="http://schemas.openxmlformats.org/officeDocument/2006/customXml" ds:itemID="{ED056A8B-CF80-43C3-953E-FF3B114094F8}">
  <ds:schemaRefs>
    <ds:schemaRef ds:uri="ESRI.ArcGIS.Mapping.OfficeIntegration.PowerPointInfo"/>
  </ds:schemaRefs>
</ds:datastoreItem>
</file>

<file path=customXml/itemProps14.xml><?xml version="1.0" encoding="utf-8"?>
<ds:datastoreItem xmlns:ds="http://schemas.openxmlformats.org/officeDocument/2006/customXml" ds:itemID="{F26A28F7-9F5D-4C7D-A92D-130D5B6BB941}">
  <ds:schemaRefs>
    <ds:schemaRef ds:uri="ESRI.ArcGIS.Mapping.OfficeIntegration.PowerPointInfo"/>
  </ds:schemaRefs>
</ds:datastoreItem>
</file>

<file path=customXml/itemProps15.xml><?xml version="1.0" encoding="utf-8"?>
<ds:datastoreItem xmlns:ds="http://schemas.openxmlformats.org/officeDocument/2006/customXml" ds:itemID="{91B61A6F-8DA1-45F3-B74F-C8F0F39A1C27}">
  <ds:schemaRefs>
    <ds:schemaRef ds:uri="ESRI.ArcGIS.Mapping.OfficeIntegration.PowerPointInfo"/>
  </ds:schemaRefs>
</ds:datastoreItem>
</file>

<file path=customXml/itemProps16.xml><?xml version="1.0" encoding="utf-8"?>
<ds:datastoreItem xmlns:ds="http://schemas.openxmlformats.org/officeDocument/2006/customXml" ds:itemID="{08A382A3-5329-4C12-9C01-0A52C1109526}">
  <ds:schemaRefs>
    <ds:schemaRef ds:uri="ESRI.ArcGIS.Mapping.OfficeIntegration.PowerPointInfo"/>
  </ds:schemaRefs>
</ds:datastoreItem>
</file>

<file path=customXml/itemProps17.xml><?xml version="1.0" encoding="utf-8"?>
<ds:datastoreItem xmlns:ds="http://schemas.openxmlformats.org/officeDocument/2006/customXml" ds:itemID="{8DE4EF85-B7B7-41C5-B042-DB091E51B7F0}">
  <ds:schemaRefs>
    <ds:schemaRef ds:uri="ESRI.ArcGIS.Mapping.OfficeIntegration.PowerPointInfo"/>
  </ds:schemaRefs>
</ds:datastoreItem>
</file>

<file path=customXml/itemProps18.xml><?xml version="1.0" encoding="utf-8"?>
<ds:datastoreItem xmlns:ds="http://schemas.openxmlformats.org/officeDocument/2006/customXml" ds:itemID="{CC852C43-0C73-4530-BB77-2883A7B77199}">
  <ds:schemaRefs>
    <ds:schemaRef ds:uri="ESRI.ArcGIS.Mapping.OfficeIntegration.PowerPointInfo"/>
  </ds:schemaRefs>
</ds:datastoreItem>
</file>

<file path=customXml/itemProps19.xml><?xml version="1.0" encoding="utf-8"?>
<ds:datastoreItem xmlns:ds="http://schemas.openxmlformats.org/officeDocument/2006/customXml" ds:itemID="{01F0836D-0FF0-4F03-9D62-B0EA6DCCF4BD}">
  <ds:schemaRefs>
    <ds:schemaRef ds:uri="ESRI.ArcGIS.Mapping.OfficeIntegration.PowerPointInfo"/>
  </ds:schemaRefs>
</ds:datastoreItem>
</file>

<file path=customXml/itemProps2.xml><?xml version="1.0" encoding="utf-8"?>
<ds:datastoreItem xmlns:ds="http://schemas.openxmlformats.org/officeDocument/2006/customXml" ds:itemID="{AA91300E-29BF-46B6-BEE2-FB038C353D36}">
  <ds:schemaRefs>
    <ds:schemaRef ds:uri="ESRI.ArcGIS.Mapping.OfficeIntegration.PowerPointInfo"/>
  </ds:schemaRefs>
</ds:datastoreItem>
</file>

<file path=customXml/itemProps20.xml><?xml version="1.0" encoding="utf-8"?>
<ds:datastoreItem xmlns:ds="http://schemas.openxmlformats.org/officeDocument/2006/customXml" ds:itemID="{164FC181-26A2-432C-83DF-D18F54E380EA}">
  <ds:schemaRefs>
    <ds:schemaRef ds:uri="ESRI.ArcGIS.Mapping.OfficeIntegration.PowerPointInfo"/>
  </ds:schemaRefs>
</ds:datastoreItem>
</file>

<file path=customXml/itemProps21.xml><?xml version="1.0" encoding="utf-8"?>
<ds:datastoreItem xmlns:ds="http://schemas.openxmlformats.org/officeDocument/2006/customXml" ds:itemID="{3038DADE-E4FA-4886-A358-DD7782611A4B}">
  <ds:schemaRefs>
    <ds:schemaRef ds:uri="ESRI.ArcGIS.Mapping.OfficeIntegration.PowerPointInfo"/>
  </ds:schemaRefs>
</ds:datastoreItem>
</file>

<file path=customXml/itemProps22.xml><?xml version="1.0" encoding="utf-8"?>
<ds:datastoreItem xmlns:ds="http://schemas.openxmlformats.org/officeDocument/2006/customXml" ds:itemID="{0B7BF3A0-9FE9-443D-9569-1267ED982243}">
  <ds:schemaRefs>
    <ds:schemaRef ds:uri="ESRI.ArcGIS.Mapping.OfficeIntegration.PowerPointInfo"/>
  </ds:schemaRefs>
</ds:datastoreItem>
</file>

<file path=customXml/itemProps23.xml><?xml version="1.0" encoding="utf-8"?>
<ds:datastoreItem xmlns:ds="http://schemas.openxmlformats.org/officeDocument/2006/customXml" ds:itemID="{3BCA42E9-FD56-444B-ACF7-771528D892E3}">
  <ds:schemaRefs>
    <ds:schemaRef ds:uri="ESRI.ArcGIS.Mapping.OfficeIntegration.PowerPointInfo"/>
  </ds:schemaRefs>
</ds:datastoreItem>
</file>

<file path=customXml/itemProps24.xml><?xml version="1.0" encoding="utf-8"?>
<ds:datastoreItem xmlns:ds="http://schemas.openxmlformats.org/officeDocument/2006/customXml" ds:itemID="{06073A62-88A4-4C01-9AB5-0EB0493B34E0}">
  <ds:schemaRefs>
    <ds:schemaRef ds:uri="ESRI.ArcGIS.Mapping.OfficeIntegration.PowerPointInfo"/>
  </ds:schemaRefs>
</ds:datastoreItem>
</file>

<file path=customXml/itemProps25.xml><?xml version="1.0" encoding="utf-8"?>
<ds:datastoreItem xmlns:ds="http://schemas.openxmlformats.org/officeDocument/2006/customXml" ds:itemID="{A6C947E0-55BD-4605-A930-33DBD633453E}">
  <ds:schemaRefs>
    <ds:schemaRef ds:uri="ESRI.ArcGIS.Mapping.OfficeIntegration.PowerPointInfo"/>
  </ds:schemaRefs>
</ds:datastoreItem>
</file>

<file path=customXml/itemProps26.xml><?xml version="1.0" encoding="utf-8"?>
<ds:datastoreItem xmlns:ds="http://schemas.openxmlformats.org/officeDocument/2006/customXml" ds:itemID="{B242CA89-BF41-4AED-A6E9-396C56734E77}">
  <ds:schemaRefs>
    <ds:schemaRef ds:uri="ESRI.ArcGIS.Mapping.OfficeIntegration.PowerPointInfo"/>
  </ds:schemaRefs>
</ds:datastoreItem>
</file>

<file path=customXml/itemProps27.xml><?xml version="1.0" encoding="utf-8"?>
<ds:datastoreItem xmlns:ds="http://schemas.openxmlformats.org/officeDocument/2006/customXml" ds:itemID="{F38EC7D6-1766-4EDB-86F7-8FFEEAC53A4C}">
  <ds:schemaRefs>
    <ds:schemaRef ds:uri="ESRI.ArcGIS.Mapping.OfficeIntegration.PowerPointInfo"/>
  </ds:schemaRefs>
</ds:datastoreItem>
</file>

<file path=customXml/itemProps28.xml><?xml version="1.0" encoding="utf-8"?>
<ds:datastoreItem xmlns:ds="http://schemas.openxmlformats.org/officeDocument/2006/customXml" ds:itemID="{B93B7563-55A6-45C6-97B0-EF79196517BB}">
  <ds:schemaRefs>
    <ds:schemaRef ds:uri="ESRI.ArcGIS.Mapping.OfficeIntegration.PowerPointInfo"/>
  </ds:schemaRefs>
</ds:datastoreItem>
</file>

<file path=customXml/itemProps29.xml><?xml version="1.0" encoding="utf-8"?>
<ds:datastoreItem xmlns:ds="http://schemas.openxmlformats.org/officeDocument/2006/customXml" ds:itemID="{15C900C2-F5A8-4927-83EA-36B7FF2570FD}">
  <ds:schemaRefs>
    <ds:schemaRef ds:uri="ESRI.ArcGIS.Mapping.OfficeIntegration.PowerPointInfo"/>
  </ds:schemaRefs>
</ds:datastoreItem>
</file>

<file path=customXml/itemProps3.xml><?xml version="1.0" encoding="utf-8"?>
<ds:datastoreItem xmlns:ds="http://schemas.openxmlformats.org/officeDocument/2006/customXml" ds:itemID="{858F855C-5997-4CC6-8F12-D3DE985D0026}">
  <ds:schemaRefs>
    <ds:schemaRef ds:uri="ESRI.ArcGIS.Mapping.OfficeIntegration.PowerPointInfo"/>
  </ds:schemaRefs>
</ds:datastoreItem>
</file>

<file path=customXml/itemProps30.xml><?xml version="1.0" encoding="utf-8"?>
<ds:datastoreItem xmlns:ds="http://schemas.openxmlformats.org/officeDocument/2006/customXml" ds:itemID="{62EB0E7F-7152-4B26-B468-3EA1A0051652}">
  <ds:schemaRefs>
    <ds:schemaRef ds:uri="ESRI.ArcGIS.Mapping.OfficeIntegration.PowerPointInfo"/>
  </ds:schemaRefs>
</ds:datastoreItem>
</file>

<file path=customXml/itemProps31.xml><?xml version="1.0" encoding="utf-8"?>
<ds:datastoreItem xmlns:ds="http://schemas.openxmlformats.org/officeDocument/2006/customXml" ds:itemID="{8031EB50-6C01-4A9C-9116-CF22222885F3}">
  <ds:schemaRefs>
    <ds:schemaRef ds:uri="ESRI.ArcGIS.Mapping.OfficeIntegration.PowerPointInfo"/>
  </ds:schemaRefs>
</ds:datastoreItem>
</file>

<file path=customXml/itemProps32.xml><?xml version="1.0" encoding="utf-8"?>
<ds:datastoreItem xmlns:ds="http://schemas.openxmlformats.org/officeDocument/2006/customXml" ds:itemID="{00E8EE38-11DD-4B7C-9030-813413E4D75E}">
  <ds:schemaRefs>
    <ds:schemaRef ds:uri="ESRI.ArcGIS.Mapping.OfficeIntegration.PowerPointInfo"/>
  </ds:schemaRefs>
</ds:datastoreItem>
</file>

<file path=customXml/itemProps33.xml><?xml version="1.0" encoding="utf-8"?>
<ds:datastoreItem xmlns:ds="http://schemas.openxmlformats.org/officeDocument/2006/customXml" ds:itemID="{ECEC95E6-E903-4D43-AF33-3659519485A9}">
  <ds:schemaRefs>
    <ds:schemaRef ds:uri="ESRI.ArcGIS.Mapping.OfficeIntegration.PowerPointInfo"/>
  </ds:schemaRefs>
</ds:datastoreItem>
</file>

<file path=customXml/itemProps34.xml><?xml version="1.0" encoding="utf-8"?>
<ds:datastoreItem xmlns:ds="http://schemas.openxmlformats.org/officeDocument/2006/customXml" ds:itemID="{69A54826-5504-4B7B-A559-52539BA097E6}">
  <ds:schemaRefs>
    <ds:schemaRef ds:uri="ESRI.ArcGIS.Mapping.OfficeIntegration.PowerPointInfo"/>
  </ds:schemaRefs>
</ds:datastoreItem>
</file>

<file path=customXml/itemProps35.xml><?xml version="1.0" encoding="utf-8"?>
<ds:datastoreItem xmlns:ds="http://schemas.openxmlformats.org/officeDocument/2006/customXml" ds:itemID="{A077BFB0-EA78-4A1D-9A6B-DEDC5A4378D4}">
  <ds:schemaRefs>
    <ds:schemaRef ds:uri="ESRI.ArcGIS.Mapping.OfficeIntegration.PowerPointInfo"/>
  </ds:schemaRefs>
</ds:datastoreItem>
</file>

<file path=customXml/itemProps36.xml><?xml version="1.0" encoding="utf-8"?>
<ds:datastoreItem xmlns:ds="http://schemas.openxmlformats.org/officeDocument/2006/customXml" ds:itemID="{64E6EEFD-2B3D-40C8-8821-AB0A47619197}">
  <ds:schemaRefs>
    <ds:schemaRef ds:uri="ESRI.ArcGIS.Mapping.OfficeIntegration.PowerPointInfo"/>
  </ds:schemaRefs>
</ds:datastoreItem>
</file>

<file path=customXml/itemProps37.xml><?xml version="1.0" encoding="utf-8"?>
<ds:datastoreItem xmlns:ds="http://schemas.openxmlformats.org/officeDocument/2006/customXml" ds:itemID="{3C459DBE-713D-4689-B073-A69816789358}">
  <ds:schemaRefs>
    <ds:schemaRef ds:uri="ESRI.ArcGIS.Mapping.OfficeIntegration.PowerPointInfo"/>
  </ds:schemaRefs>
</ds:datastoreItem>
</file>

<file path=customXml/itemProps38.xml><?xml version="1.0" encoding="utf-8"?>
<ds:datastoreItem xmlns:ds="http://schemas.openxmlformats.org/officeDocument/2006/customXml" ds:itemID="{A5418344-A62E-4A34-BA36-CC95E4B25A88}">
  <ds:schemaRefs>
    <ds:schemaRef ds:uri="ESRI.ArcGIS.Mapping.OfficeIntegration.PowerPointInfo"/>
  </ds:schemaRefs>
</ds:datastoreItem>
</file>

<file path=customXml/itemProps39.xml><?xml version="1.0" encoding="utf-8"?>
<ds:datastoreItem xmlns:ds="http://schemas.openxmlformats.org/officeDocument/2006/customXml" ds:itemID="{B7A3DCB6-7749-45C6-BD37-791762DD2DDD}">
  <ds:schemaRefs>
    <ds:schemaRef ds:uri="ESRI.ArcGIS.Mapping.OfficeIntegration.PowerPointInfo"/>
  </ds:schemaRefs>
</ds:datastoreItem>
</file>

<file path=customXml/itemProps4.xml><?xml version="1.0" encoding="utf-8"?>
<ds:datastoreItem xmlns:ds="http://schemas.openxmlformats.org/officeDocument/2006/customXml" ds:itemID="{119A85E5-B7A0-43C5-930A-A8F91C9AF1F0}">
  <ds:schemaRefs>
    <ds:schemaRef ds:uri="ESRI.ArcGIS.Mapping.OfficeIntegration.PowerPointInfo"/>
  </ds:schemaRefs>
</ds:datastoreItem>
</file>

<file path=customXml/itemProps40.xml><?xml version="1.0" encoding="utf-8"?>
<ds:datastoreItem xmlns:ds="http://schemas.openxmlformats.org/officeDocument/2006/customXml" ds:itemID="{4CDD022C-7522-42C1-AE25-78F65229609F}">
  <ds:schemaRefs>
    <ds:schemaRef ds:uri="ESRI.ArcGIS.Mapping.OfficeIntegration.PowerPointInfo"/>
  </ds:schemaRefs>
</ds:datastoreItem>
</file>

<file path=customXml/itemProps41.xml><?xml version="1.0" encoding="utf-8"?>
<ds:datastoreItem xmlns:ds="http://schemas.openxmlformats.org/officeDocument/2006/customXml" ds:itemID="{EE87E2F8-8F17-44EB-A0C4-09034D2D40BB}">
  <ds:schemaRefs>
    <ds:schemaRef ds:uri="ESRI.ArcGIS.Mapping.OfficeIntegration.PowerPointInfo"/>
  </ds:schemaRefs>
</ds:datastoreItem>
</file>

<file path=customXml/itemProps42.xml><?xml version="1.0" encoding="utf-8"?>
<ds:datastoreItem xmlns:ds="http://schemas.openxmlformats.org/officeDocument/2006/customXml" ds:itemID="{2DA79C4B-103C-4BC7-8E65-5B1C2101E834}">
  <ds:schemaRefs>
    <ds:schemaRef ds:uri="ESRI.ArcGIS.Mapping.OfficeIntegration.PowerPointInfo"/>
  </ds:schemaRefs>
</ds:datastoreItem>
</file>

<file path=customXml/itemProps43.xml><?xml version="1.0" encoding="utf-8"?>
<ds:datastoreItem xmlns:ds="http://schemas.openxmlformats.org/officeDocument/2006/customXml" ds:itemID="{72C80473-C05E-4228-B696-4FFC4C05D93D}">
  <ds:schemaRefs>
    <ds:schemaRef ds:uri="ESRI.ArcGIS.Mapping.OfficeIntegration.PowerPointInfo"/>
  </ds:schemaRefs>
</ds:datastoreItem>
</file>

<file path=customXml/itemProps44.xml><?xml version="1.0" encoding="utf-8"?>
<ds:datastoreItem xmlns:ds="http://schemas.openxmlformats.org/officeDocument/2006/customXml" ds:itemID="{5CAE40C1-5DBC-4760-81F1-E8B4661F1CFC}">
  <ds:schemaRefs>
    <ds:schemaRef ds:uri="ESRI.ArcGIS.Mapping.OfficeIntegration.PowerPointInfo"/>
  </ds:schemaRefs>
</ds:datastoreItem>
</file>

<file path=customXml/itemProps45.xml><?xml version="1.0" encoding="utf-8"?>
<ds:datastoreItem xmlns:ds="http://schemas.openxmlformats.org/officeDocument/2006/customXml" ds:itemID="{30CE0A1D-D0DC-4606-B07F-BC1660FE9924}">
  <ds:schemaRefs>
    <ds:schemaRef ds:uri="ESRI.ArcGIS.Mapping.OfficeIntegration.PowerPointInfo"/>
  </ds:schemaRefs>
</ds:datastoreItem>
</file>

<file path=customXml/itemProps46.xml><?xml version="1.0" encoding="utf-8"?>
<ds:datastoreItem xmlns:ds="http://schemas.openxmlformats.org/officeDocument/2006/customXml" ds:itemID="{6FD7A81E-27DD-4972-A8BF-900506C92E25}">
  <ds:schemaRefs>
    <ds:schemaRef ds:uri="ESRI.ArcGIS.Mapping.OfficeIntegration.PowerPointInfo"/>
  </ds:schemaRefs>
</ds:datastoreItem>
</file>

<file path=customXml/itemProps47.xml><?xml version="1.0" encoding="utf-8"?>
<ds:datastoreItem xmlns:ds="http://schemas.openxmlformats.org/officeDocument/2006/customXml" ds:itemID="{32341FD4-D3BE-433B-9C64-9B271D57D5F3}">
  <ds:schemaRefs>
    <ds:schemaRef ds:uri="ESRI.ArcGIS.Mapping.OfficeIntegration.PowerPointInfo"/>
  </ds:schemaRefs>
</ds:datastoreItem>
</file>

<file path=customXml/itemProps48.xml><?xml version="1.0" encoding="utf-8"?>
<ds:datastoreItem xmlns:ds="http://schemas.openxmlformats.org/officeDocument/2006/customXml" ds:itemID="{1C0511EB-429D-4C1D-8CD7-83EF2B8527F6}">
  <ds:schemaRefs>
    <ds:schemaRef ds:uri="ESRI.ArcGIS.Mapping.OfficeIntegration.PowerPointInfo"/>
  </ds:schemaRefs>
</ds:datastoreItem>
</file>

<file path=customXml/itemProps49.xml><?xml version="1.0" encoding="utf-8"?>
<ds:datastoreItem xmlns:ds="http://schemas.openxmlformats.org/officeDocument/2006/customXml" ds:itemID="{1083CCBB-0D61-4EB4-A833-464424112D88}">
  <ds:schemaRefs>
    <ds:schemaRef ds:uri="ESRI.ArcGIS.Mapping.OfficeIntegration.PowerPointInfo"/>
  </ds:schemaRefs>
</ds:datastoreItem>
</file>

<file path=customXml/itemProps5.xml><?xml version="1.0" encoding="utf-8"?>
<ds:datastoreItem xmlns:ds="http://schemas.openxmlformats.org/officeDocument/2006/customXml" ds:itemID="{9D39A93A-90CA-4942-9863-3AC6B6BFCEA4}">
  <ds:schemaRefs>
    <ds:schemaRef ds:uri="ESRI.ArcGIS.Mapping.OfficeIntegration.PowerPointInfo"/>
  </ds:schemaRefs>
</ds:datastoreItem>
</file>

<file path=customXml/itemProps50.xml><?xml version="1.0" encoding="utf-8"?>
<ds:datastoreItem xmlns:ds="http://schemas.openxmlformats.org/officeDocument/2006/customXml" ds:itemID="{5883AF43-980B-4E9A-B50B-122EE282BB67}">
  <ds:schemaRefs>
    <ds:schemaRef ds:uri="ESRI.ArcGIS.Mapping.OfficeIntegration.PowerPointInfo"/>
  </ds:schemaRefs>
</ds:datastoreItem>
</file>

<file path=customXml/itemProps51.xml><?xml version="1.0" encoding="utf-8"?>
<ds:datastoreItem xmlns:ds="http://schemas.openxmlformats.org/officeDocument/2006/customXml" ds:itemID="{8AF89B3D-318E-4885-86EE-4531BC7C91DD}">
  <ds:schemaRefs>
    <ds:schemaRef ds:uri="ESRI.ArcGIS.Mapping.OfficeIntegration.PowerPointInfo"/>
  </ds:schemaRefs>
</ds:datastoreItem>
</file>

<file path=customXml/itemProps52.xml><?xml version="1.0" encoding="utf-8"?>
<ds:datastoreItem xmlns:ds="http://schemas.openxmlformats.org/officeDocument/2006/customXml" ds:itemID="{010BD6B6-C787-4657-AB9E-C88B544D019D}">
  <ds:schemaRefs>
    <ds:schemaRef ds:uri="ESRI.ArcGIS.Mapping.OfficeIntegration.PowerPointInfo"/>
  </ds:schemaRefs>
</ds:datastoreItem>
</file>

<file path=customXml/itemProps53.xml><?xml version="1.0" encoding="utf-8"?>
<ds:datastoreItem xmlns:ds="http://schemas.openxmlformats.org/officeDocument/2006/customXml" ds:itemID="{02AD1DE1-BB84-4B08-AAE6-E04DA7FE8FA0}">
  <ds:schemaRefs>
    <ds:schemaRef ds:uri="ESRI.ArcGIS.Mapping.OfficeIntegration.PowerPointInfo"/>
  </ds:schemaRefs>
</ds:datastoreItem>
</file>

<file path=customXml/itemProps54.xml><?xml version="1.0" encoding="utf-8"?>
<ds:datastoreItem xmlns:ds="http://schemas.openxmlformats.org/officeDocument/2006/customXml" ds:itemID="{8CB3C8CC-2E2D-4C2E-8FBE-1E3097D625FF}">
  <ds:schemaRefs>
    <ds:schemaRef ds:uri="ESRI.ArcGIS.Mapping.OfficeIntegration.PowerPointInfo"/>
  </ds:schemaRefs>
</ds:datastoreItem>
</file>

<file path=customXml/itemProps55.xml><?xml version="1.0" encoding="utf-8"?>
<ds:datastoreItem xmlns:ds="http://schemas.openxmlformats.org/officeDocument/2006/customXml" ds:itemID="{A7854A13-AADE-4D05-81EF-09655B87B874}">
  <ds:schemaRefs>
    <ds:schemaRef ds:uri="ESRI.ArcGIS.Mapping.OfficeIntegration.PowerPointInfo"/>
  </ds:schemaRefs>
</ds:datastoreItem>
</file>

<file path=customXml/itemProps56.xml><?xml version="1.0" encoding="utf-8"?>
<ds:datastoreItem xmlns:ds="http://schemas.openxmlformats.org/officeDocument/2006/customXml" ds:itemID="{6DCC647F-CAB3-4B3B-A5CF-C7AAFB338673}">
  <ds:schemaRefs>
    <ds:schemaRef ds:uri="ESRI.ArcGIS.Mapping.OfficeIntegration.PowerPointInfo"/>
  </ds:schemaRefs>
</ds:datastoreItem>
</file>

<file path=customXml/itemProps57.xml><?xml version="1.0" encoding="utf-8"?>
<ds:datastoreItem xmlns:ds="http://schemas.openxmlformats.org/officeDocument/2006/customXml" ds:itemID="{128E92BC-CEEB-405E-85A6-B2155BB74EE0}">
  <ds:schemaRefs>
    <ds:schemaRef ds:uri="ESRI.ArcGIS.Mapping.OfficeIntegration.PowerPointInfo"/>
  </ds:schemaRefs>
</ds:datastoreItem>
</file>

<file path=customXml/itemProps58.xml><?xml version="1.0" encoding="utf-8"?>
<ds:datastoreItem xmlns:ds="http://schemas.openxmlformats.org/officeDocument/2006/customXml" ds:itemID="{0D8FE165-4BAC-4373-BEDC-35CFDF4010B0}">
  <ds:schemaRefs>
    <ds:schemaRef ds:uri="ESRI.ArcGIS.Mapping.OfficeIntegration.PowerPointInfo"/>
  </ds:schemaRefs>
</ds:datastoreItem>
</file>

<file path=customXml/itemProps59.xml><?xml version="1.0" encoding="utf-8"?>
<ds:datastoreItem xmlns:ds="http://schemas.openxmlformats.org/officeDocument/2006/customXml" ds:itemID="{AFA1D8B5-9C35-4099-9901-9EB2F69ED941}">
  <ds:schemaRefs>
    <ds:schemaRef ds:uri="ESRI.ArcGIS.Mapping.OfficeIntegration.PowerPointInfo"/>
  </ds:schemaRefs>
</ds:datastoreItem>
</file>

<file path=customXml/itemProps6.xml><?xml version="1.0" encoding="utf-8"?>
<ds:datastoreItem xmlns:ds="http://schemas.openxmlformats.org/officeDocument/2006/customXml" ds:itemID="{F6EEA131-1F9D-414F-84DE-282B6DD0FA87}">
  <ds:schemaRefs>
    <ds:schemaRef ds:uri="ESRI.ArcGIS.Mapping.OfficeIntegration.PowerPointInfo"/>
  </ds:schemaRefs>
</ds:datastoreItem>
</file>

<file path=customXml/itemProps60.xml><?xml version="1.0" encoding="utf-8"?>
<ds:datastoreItem xmlns:ds="http://schemas.openxmlformats.org/officeDocument/2006/customXml" ds:itemID="{588F2D7A-356F-425C-917B-8AC482D99F8F}">
  <ds:schemaRefs>
    <ds:schemaRef ds:uri="ESRI.ArcGIS.Mapping.OfficeIntegration.PowerPointInfo"/>
  </ds:schemaRefs>
</ds:datastoreItem>
</file>

<file path=customXml/itemProps61.xml><?xml version="1.0" encoding="utf-8"?>
<ds:datastoreItem xmlns:ds="http://schemas.openxmlformats.org/officeDocument/2006/customXml" ds:itemID="{CF455B95-8089-4C0C-B8EB-FD7B6DB3DA5E}">
  <ds:schemaRefs>
    <ds:schemaRef ds:uri="ESRI.ArcGIS.Mapping.OfficeIntegration.PowerPointInfo"/>
  </ds:schemaRefs>
</ds:datastoreItem>
</file>

<file path=customXml/itemProps62.xml><?xml version="1.0" encoding="utf-8"?>
<ds:datastoreItem xmlns:ds="http://schemas.openxmlformats.org/officeDocument/2006/customXml" ds:itemID="{EB0203A7-BA12-46AC-B29F-5F7588B2CC6B}">
  <ds:schemaRefs>
    <ds:schemaRef ds:uri="ESRI.ArcGIS.Mapping.OfficeIntegration.PowerPointInfo"/>
  </ds:schemaRefs>
</ds:datastoreItem>
</file>

<file path=customXml/itemProps63.xml><?xml version="1.0" encoding="utf-8"?>
<ds:datastoreItem xmlns:ds="http://schemas.openxmlformats.org/officeDocument/2006/customXml" ds:itemID="{DB3E5990-D4FB-44CE-93A3-F9793A2F1DB5}">
  <ds:schemaRefs>
    <ds:schemaRef ds:uri="ESRI.ArcGIS.Mapping.OfficeIntegration.PowerPointInfo"/>
  </ds:schemaRefs>
</ds:datastoreItem>
</file>

<file path=customXml/itemProps64.xml><?xml version="1.0" encoding="utf-8"?>
<ds:datastoreItem xmlns:ds="http://schemas.openxmlformats.org/officeDocument/2006/customXml" ds:itemID="{43FBDB78-AF7A-4137-8261-42B047C9E32B}">
  <ds:schemaRefs>
    <ds:schemaRef ds:uri="ESRI.ArcGIS.Mapping.OfficeIntegration.PowerPointInfo"/>
  </ds:schemaRefs>
</ds:datastoreItem>
</file>

<file path=customXml/itemProps65.xml><?xml version="1.0" encoding="utf-8"?>
<ds:datastoreItem xmlns:ds="http://schemas.openxmlformats.org/officeDocument/2006/customXml" ds:itemID="{61A90C8E-3C22-4041-BE1A-78114D2D2E59}">
  <ds:schemaRefs>
    <ds:schemaRef ds:uri="ESRI.ArcGIS.Mapping.OfficeIntegration.PowerPointInfo"/>
  </ds:schemaRefs>
</ds:datastoreItem>
</file>

<file path=customXml/itemProps66.xml><?xml version="1.0" encoding="utf-8"?>
<ds:datastoreItem xmlns:ds="http://schemas.openxmlformats.org/officeDocument/2006/customXml" ds:itemID="{50EE69B8-A6DD-4843-8181-8C954EBD5F1E}">
  <ds:schemaRefs>
    <ds:schemaRef ds:uri="ESRI.ArcGIS.Mapping.OfficeIntegration.PowerPointInfo"/>
  </ds:schemaRefs>
</ds:datastoreItem>
</file>

<file path=customXml/itemProps67.xml><?xml version="1.0" encoding="utf-8"?>
<ds:datastoreItem xmlns:ds="http://schemas.openxmlformats.org/officeDocument/2006/customXml" ds:itemID="{ACFE8C47-6A25-45CD-9222-1A425DB44420}">
  <ds:schemaRefs>
    <ds:schemaRef ds:uri="ESRI.ArcGIS.Mapping.OfficeIntegration.PowerPointInfo"/>
  </ds:schemaRefs>
</ds:datastoreItem>
</file>

<file path=customXml/itemProps68.xml><?xml version="1.0" encoding="utf-8"?>
<ds:datastoreItem xmlns:ds="http://schemas.openxmlformats.org/officeDocument/2006/customXml" ds:itemID="{2F4A9D35-25F6-4B9F-BC5D-4270211B8919}">
  <ds:schemaRefs>
    <ds:schemaRef ds:uri="ESRI.ArcGIS.Mapping.OfficeIntegration.PowerPointInfo"/>
  </ds:schemaRefs>
</ds:datastoreItem>
</file>

<file path=customXml/itemProps69.xml><?xml version="1.0" encoding="utf-8"?>
<ds:datastoreItem xmlns:ds="http://schemas.openxmlformats.org/officeDocument/2006/customXml" ds:itemID="{62C4F0FA-6B09-4DE2-8666-016852F148E7}">
  <ds:schemaRefs>
    <ds:schemaRef ds:uri="ESRI.ArcGIS.Mapping.OfficeIntegration.PowerPointInfo"/>
  </ds:schemaRefs>
</ds:datastoreItem>
</file>

<file path=customXml/itemProps7.xml><?xml version="1.0" encoding="utf-8"?>
<ds:datastoreItem xmlns:ds="http://schemas.openxmlformats.org/officeDocument/2006/customXml" ds:itemID="{5AE7985A-781C-48ED-8D6B-2D98AF602AC9}">
  <ds:schemaRefs>
    <ds:schemaRef ds:uri="ESRI.ArcGIS.Mapping.OfficeIntegration.PowerPointInfo"/>
  </ds:schemaRefs>
</ds:datastoreItem>
</file>

<file path=customXml/itemProps70.xml><?xml version="1.0" encoding="utf-8"?>
<ds:datastoreItem xmlns:ds="http://schemas.openxmlformats.org/officeDocument/2006/customXml" ds:itemID="{E28C536E-8867-4516-94F0-6D3B9EC506CD}">
  <ds:schemaRefs>
    <ds:schemaRef ds:uri="ESRI.ArcGIS.Mapping.OfficeIntegration.PowerPointInfo"/>
  </ds:schemaRefs>
</ds:datastoreItem>
</file>

<file path=customXml/itemProps71.xml><?xml version="1.0" encoding="utf-8"?>
<ds:datastoreItem xmlns:ds="http://schemas.openxmlformats.org/officeDocument/2006/customXml" ds:itemID="{D3F79ECC-18E8-47BE-9248-94D9C03780AC}">
  <ds:schemaRefs>
    <ds:schemaRef ds:uri="ESRI.ArcGIS.Mapping.OfficeIntegration.PowerPointInfo"/>
  </ds:schemaRefs>
</ds:datastoreItem>
</file>

<file path=customXml/itemProps72.xml><?xml version="1.0" encoding="utf-8"?>
<ds:datastoreItem xmlns:ds="http://schemas.openxmlformats.org/officeDocument/2006/customXml" ds:itemID="{7691E602-3B0A-457C-A06A-28DC8F19E7D3}">
  <ds:schemaRefs>
    <ds:schemaRef ds:uri="ESRI.ArcGIS.Mapping.OfficeIntegration.PowerPointInfo"/>
  </ds:schemaRefs>
</ds:datastoreItem>
</file>

<file path=customXml/itemProps73.xml><?xml version="1.0" encoding="utf-8"?>
<ds:datastoreItem xmlns:ds="http://schemas.openxmlformats.org/officeDocument/2006/customXml" ds:itemID="{FF7FA36A-96CE-4789-AE67-B43E3D55E9FA}">
  <ds:schemaRefs>
    <ds:schemaRef ds:uri="ESRI.ArcGIS.Mapping.OfficeIntegration.PowerPointInfo"/>
  </ds:schemaRefs>
</ds:datastoreItem>
</file>

<file path=customXml/itemProps74.xml><?xml version="1.0" encoding="utf-8"?>
<ds:datastoreItem xmlns:ds="http://schemas.openxmlformats.org/officeDocument/2006/customXml" ds:itemID="{ACB0C032-4FD3-46F9-B253-5DD701C74501}">
  <ds:schemaRefs>
    <ds:schemaRef ds:uri="ESRI.ArcGIS.Mapping.OfficeIntegration.PowerPointInfo"/>
  </ds:schemaRefs>
</ds:datastoreItem>
</file>

<file path=customXml/itemProps75.xml><?xml version="1.0" encoding="utf-8"?>
<ds:datastoreItem xmlns:ds="http://schemas.openxmlformats.org/officeDocument/2006/customXml" ds:itemID="{69FA3DEE-A307-4BFB-B490-4CE268BB7449}">
  <ds:schemaRefs>
    <ds:schemaRef ds:uri="ESRI.ArcGIS.Mapping.OfficeIntegration.PowerPointInfo"/>
  </ds:schemaRefs>
</ds:datastoreItem>
</file>

<file path=customXml/itemProps76.xml><?xml version="1.0" encoding="utf-8"?>
<ds:datastoreItem xmlns:ds="http://schemas.openxmlformats.org/officeDocument/2006/customXml" ds:itemID="{5FEF74AB-813A-49D0-A875-9031C55568F2}">
  <ds:schemaRefs>
    <ds:schemaRef ds:uri="ESRI.ArcGIS.Mapping.OfficeIntegration.PowerPointInfo"/>
  </ds:schemaRefs>
</ds:datastoreItem>
</file>

<file path=customXml/itemProps77.xml><?xml version="1.0" encoding="utf-8"?>
<ds:datastoreItem xmlns:ds="http://schemas.openxmlformats.org/officeDocument/2006/customXml" ds:itemID="{643852B5-0425-428B-B244-76A65CB1A325}">
  <ds:schemaRefs>
    <ds:schemaRef ds:uri="ESRI.ArcGIS.Mapping.OfficeIntegration.PowerPointInfo"/>
  </ds:schemaRefs>
</ds:datastoreItem>
</file>

<file path=customXml/itemProps78.xml><?xml version="1.0" encoding="utf-8"?>
<ds:datastoreItem xmlns:ds="http://schemas.openxmlformats.org/officeDocument/2006/customXml" ds:itemID="{CF362DA5-1C6E-472B-AB60-C8FC271DD2DA}">
  <ds:schemaRefs>
    <ds:schemaRef ds:uri="ESRI.ArcGIS.Mapping.OfficeIntegration.PowerPointInfo"/>
  </ds:schemaRefs>
</ds:datastoreItem>
</file>

<file path=customXml/itemProps79.xml><?xml version="1.0" encoding="utf-8"?>
<ds:datastoreItem xmlns:ds="http://schemas.openxmlformats.org/officeDocument/2006/customXml" ds:itemID="{C6244A1E-47DC-4819-BE90-69A202D7DBB2}">
  <ds:schemaRefs>
    <ds:schemaRef ds:uri="ESRI.ArcGIS.Mapping.OfficeIntegration.PowerPointInfo"/>
  </ds:schemaRefs>
</ds:datastoreItem>
</file>

<file path=customXml/itemProps8.xml><?xml version="1.0" encoding="utf-8"?>
<ds:datastoreItem xmlns:ds="http://schemas.openxmlformats.org/officeDocument/2006/customXml" ds:itemID="{557BE14C-511A-4296-B22F-C7230FFBCDE4}">
  <ds:schemaRefs>
    <ds:schemaRef ds:uri="ESRI.ArcGIS.Mapping.OfficeIntegration.PowerPointInfo"/>
  </ds:schemaRefs>
</ds:datastoreItem>
</file>

<file path=customXml/itemProps9.xml><?xml version="1.0" encoding="utf-8"?>
<ds:datastoreItem xmlns:ds="http://schemas.openxmlformats.org/officeDocument/2006/customXml" ds:itemID="{2A2F9AB0-1AE6-4B34-938C-09333B4CFCBB}">
  <ds:schemaRefs>
    <ds:schemaRef ds:uri="ESRI.ArcGIS.Mapping.OfficeIntegration.PowerPointInfo"/>
  </ds:schemaRefs>
</ds:datastoreItem>
</file>

<file path=docProps/app.xml><?xml version="1.0" encoding="utf-8"?>
<Properties xmlns="http://schemas.openxmlformats.org/officeDocument/2006/extended-properties" xmlns:vt="http://schemas.openxmlformats.org/officeDocument/2006/docPropsVTypes">
  <Template>Retrospect</Template>
  <TotalTime>5360</TotalTime>
  <Words>3125</Words>
  <Application>Microsoft Office PowerPoint</Application>
  <PresentationFormat>Custom</PresentationFormat>
  <Paragraphs>422</Paragraphs>
  <Slides>21</Slides>
  <Notes>19</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Retrospect</vt:lpstr>
      <vt:lpstr>Using Community-Based Social Marketing (CBSM) to  Promote Sustainable Behaviors</vt:lpstr>
      <vt:lpstr>“Behavior change is the cornerstone of     sustainability.”</vt:lpstr>
      <vt:lpstr>The Alternative:  Community-Based Social Marketing (CBSM)</vt:lpstr>
      <vt:lpstr>Step 1: Selecting Behavior to Be Promoted</vt:lpstr>
      <vt:lpstr>Step 2: Identifying Barriers and Benefits</vt:lpstr>
      <vt:lpstr>Identifying Barriers and Benefits</vt:lpstr>
      <vt:lpstr>Step 3: Developing Strategies </vt:lpstr>
      <vt:lpstr>When to Use Each Strategy Tool</vt:lpstr>
      <vt:lpstr>Strategy Tools: Convenience </vt:lpstr>
      <vt:lpstr>Strategy Tools: Commitment</vt:lpstr>
      <vt:lpstr>Strategy Tools: Social Norms</vt:lpstr>
      <vt:lpstr>Strategy Tools: Social Diffusion</vt:lpstr>
      <vt:lpstr>Strategy Tools: Prompts</vt:lpstr>
      <vt:lpstr>Strategy Tools: Communication</vt:lpstr>
      <vt:lpstr>Strategy Tools: Incentives</vt:lpstr>
      <vt:lpstr>Step 4: Piloting the Strategy</vt:lpstr>
      <vt:lpstr>Step 5: Implementing and Evaluating</vt:lpstr>
      <vt:lpstr>Putting CBSM into Action: Recycling at Fond du Lac Tribal Community College</vt:lpstr>
      <vt:lpstr>Putting CBSM Into Action </vt:lpstr>
      <vt:lpstr>Putting CBSM Into Action </vt:lpstr>
      <vt:lpstr>Final Tips for Implementing CBSM</vt:lpstr>
    </vt:vector>
  </TitlesOfParts>
  <Company>Tetra Tech</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Moosa, Meg</dc:creator>
  <cp:lastModifiedBy>shannon</cp:lastModifiedBy>
  <cp:revision>301</cp:revision>
  <cp:lastPrinted>2016-04-05T17:27:47Z</cp:lastPrinted>
  <dcterms:created xsi:type="dcterms:W3CDTF">2015-03-23T14:54:00Z</dcterms:created>
  <dcterms:modified xsi:type="dcterms:W3CDTF">2016-07-13T20:31:41Z</dcterms:modified>
</cp:coreProperties>
</file>