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sldIdLst>
    <p:sldId id="256" r:id="rId5"/>
    <p:sldId id="25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accarello, Cheryl" initials="VC" lastIdx="1" clrIdx="0">
    <p:extLst>
      <p:ext uri="{19B8F6BF-5375-455C-9EA6-DF929625EA0E}">
        <p15:presenceInfo xmlns:p15="http://schemas.microsoft.com/office/powerpoint/2012/main" userId="S-1-5-21-2982660134-4255240162-3086778697-1275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93" y="-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S-os-res-fs0001\Users\acole\My%20Documents\SecondWasteSort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187342148269201E-2"/>
          <c:y val="1.8102242195400717E-2"/>
          <c:w val="0.88122146288317738"/>
          <c:h val="0.93312309634798007"/>
        </c:manualLayout>
      </c:layout>
      <c:barChart>
        <c:barDir val="col"/>
        <c:grouping val="clustered"/>
        <c:varyColors val="0"/>
        <c:ser>
          <c:idx val="0"/>
          <c:order val="0"/>
          <c:tx>
            <c:v>% recycling in trash before </c:v>
          </c:tx>
          <c:spPr>
            <a:solidFill>
              <a:schemeClr val="accent5">
                <a:lumMod val="75000"/>
              </a:schemeClr>
            </a:solidFill>
          </c:spPr>
          <c:invertIfNegative val="0"/>
          <c:cat>
            <c:strLit>
              <c:ptCount val="1"/>
              <c:pt idx="0">
                <c:v>Commons        Conference Room      Offices </c:v>
              </c:pt>
            </c:strLit>
          </c:cat>
          <c:val>
            <c:numRef>
              <c:f>Sheet1!$A$43:$A$45</c:f>
              <c:numCache>
                <c:formatCode>General</c:formatCode>
                <c:ptCount val="3"/>
                <c:pt idx="0">
                  <c:v>20</c:v>
                </c:pt>
                <c:pt idx="1">
                  <c:v>24</c:v>
                </c:pt>
                <c:pt idx="2">
                  <c:v>30</c:v>
                </c:pt>
              </c:numCache>
            </c:numRef>
          </c:val>
        </c:ser>
        <c:ser>
          <c:idx val="1"/>
          <c:order val="1"/>
          <c:tx>
            <c:v>% recycling in trash after</c:v>
          </c:tx>
          <c:spPr>
            <a:solidFill>
              <a:srgbClr val="990033"/>
            </a:solidFill>
          </c:spPr>
          <c:invertIfNegative val="0"/>
          <c:cat>
            <c:strLit>
              <c:ptCount val="1"/>
              <c:pt idx="0">
                <c:v>Commons        Conference Room      Offices </c:v>
              </c:pt>
            </c:strLit>
          </c:cat>
          <c:val>
            <c:numRef>
              <c:f>Sheet1!$B$43:$B$45</c:f>
              <c:numCache>
                <c:formatCode>General</c:formatCode>
                <c:ptCount val="3"/>
                <c:pt idx="0">
                  <c:v>14.5</c:v>
                </c:pt>
                <c:pt idx="1">
                  <c:v>10</c:v>
                </c:pt>
                <c:pt idx="2">
                  <c:v>19.5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7217808"/>
        <c:axId val="377218200"/>
      </c:barChart>
      <c:catAx>
        <c:axId val="377217808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one"/>
        <c:crossAx val="377218200"/>
        <c:crosses val="autoZero"/>
        <c:auto val="1"/>
        <c:lblAlgn val="ctr"/>
        <c:lblOffset val="100"/>
        <c:noMultiLvlLbl val="0"/>
      </c:catAx>
      <c:valAx>
        <c:axId val="3772182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77217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166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355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15433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43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54360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744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0600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159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8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44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943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45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833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561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034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13697-4BBA-4A14-B83B-8CBB65EB0CAE}" type="datetimeFigureOut">
              <a:rPr lang="en-US" smtClean="0"/>
              <a:t>6/15/2016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CBB589D-A945-436C-98DA-54C274AC197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21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524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Elephant" pitchFamily="18" charset="0"/>
              </a:rPr>
              <a:t>Improvement in Recycling at FDLTCC</a:t>
            </a:r>
            <a:endParaRPr lang="en-US" sz="2400" dirty="0">
              <a:latin typeface="Elephant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6095" y="5395728"/>
            <a:ext cx="3860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/>
              <a:t>The bar graph above shows percentages of recyclables in the trash before the project and after the project.  The overall average recycling rate </a:t>
            </a:r>
            <a:r>
              <a:rPr lang="en-US" sz="1200" i="1" smtClean="0"/>
              <a:t>improved by 41%.  Data </a:t>
            </a:r>
            <a:r>
              <a:rPr lang="en-US" sz="1200" i="1" dirty="0" smtClean="0"/>
              <a:t>were collected from waste sorts done at FDLTCC in mid-May, 2014 and mid-October, 2014.  What an improvement!</a:t>
            </a:r>
            <a:endParaRPr lang="en-US" sz="12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1188093"/>
            <a:ext cx="2362200" cy="3231654"/>
          </a:xfrm>
          <a:prstGeom prst="rect">
            <a:avLst/>
          </a:prstGeom>
          <a:solidFill>
            <a:srgbClr val="DFF2DE"/>
          </a:solidFill>
          <a:ln w="19050">
            <a:solidFill>
              <a:srgbClr val="990033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Project Overview:</a:t>
            </a:r>
          </a:p>
          <a:p>
            <a:endParaRPr lang="en-US" sz="1200" dirty="0"/>
          </a:p>
          <a:p>
            <a:r>
              <a:rPr lang="en-US" sz="1200" dirty="0" smtClean="0"/>
              <a:t>A new recycling program has been in effect at FDLTCC since August 2014.  New recycling bins with big, straightforward signs were set up to encourage better recycling habits</a:t>
            </a:r>
            <a:r>
              <a:rPr lang="en-US" sz="1200" dirty="0"/>
              <a:t> </a:t>
            </a:r>
            <a:r>
              <a:rPr lang="en-US" sz="1200" dirty="0" smtClean="0"/>
              <a:t>from students and faculty.  After only 2 months of the program, there was a significant decrease in the amount of recyclables found in the colleges' garbage. Keep up the good work and keep recycling!  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291737" y="1162689"/>
            <a:ext cx="2007326" cy="5262979"/>
          </a:xfrm>
          <a:prstGeom prst="rect">
            <a:avLst/>
          </a:prstGeom>
          <a:solidFill>
            <a:srgbClr val="DFF2DE"/>
          </a:solidFill>
          <a:ln w="19050">
            <a:solidFill>
              <a:srgbClr val="990033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Face the Recycling Facts:</a:t>
            </a:r>
          </a:p>
          <a:p>
            <a:endParaRPr lang="en-US" sz="1200" b="1" dirty="0" smtClean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200" dirty="0" smtClean="0"/>
              <a:t>Recycling one aluminum can saves enough energy to run your television for three hours.</a:t>
            </a:r>
          </a:p>
          <a:p>
            <a:endParaRPr lang="en-US" sz="1200" b="1" dirty="0" smtClean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200" dirty="0" smtClean="0"/>
              <a:t>Recycling one glass bottle saves enough energy to light a 100-watt light bulb for four hours.</a:t>
            </a:r>
          </a:p>
          <a:p>
            <a:endParaRPr lang="en-US" sz="1200" dirty="0" smtClean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200" dirty="0" smtClean="0"/>
              <a:t>In 2010, $2.8 billion worth of paper was thrown away, enough to cover 26,700 football fields 3 feet deep.</a:t>
            </a:r>
          </a:p>
          <a:p>
            <a:endParaRPr lang="en-US" sz="1200" dirty="0"/>
          </a:p>
          <a:p>
            <a:pPr marL="171450" indent="-171450">
              <a:buFont typeface="Wingdings" panose="05000000000000000000" pitchFamily="2" charset="2"/>
              <a:buChar char="v"/>
            </a:pPr>
            <a:r>
              <a:rPr lang="en-US" sz="1200" dirty="0" smtClean="0"/>
              <a:t>If you laid all the aluminum cans that were recycled in 2010 end to end, they would circle the earth 169 times.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53200" y="4572000"/>
            <a:ext cx="2438400" cy="1938992"/>
          </a:xfrm>
          <a:prstGeom prst="rect">
            <a:avLst/>
          </a:prstGeom>
          <a:solidFill>
            <a:srgbClr val="DFF2DE"/>
          </a:solidFill>
          <a:ln w="19050">
            <a:solidFill>
              <a:srgbClr val="990033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Next Steps:</a:t>
            </a:r>
          </a:p>
          <a:p>
            <a:endParaRPr lang="en-US" sz="1200" dirty="0"/>
          </a:p>
          <a:p>
            <a:r>
              <a:rPr lang="en-US" sz="1200" dirty="0" smtClean="0"/>
              <a:t>It is important to continue to increase recycling awareness throughout the college, </a:t>
            </a:r>
            <a:r>
              <a:rPr lang="en-US" sz="1200" smtClean="0"/>
              <a:t>especially in </a:t>
            </a:r>
            <a:r>
              <a:rPr lang="en-US" sz="1200" u="sng" dirty="0" smtClean="0"/>
              <a:t>dorms, food service areas, and classrooms </a:t>
            </a:r>
            <a:r>
              <a:rPr lang="en-US" sz="1200" dirty="0" smtClean="0"/>
              <a:t>where there are a lot recyclables such as plastic bottles and paper.</a:t>
            </a:r>
            <a:endParaRPr lang="en-US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527663" y="5130473"/>
            <a:ext cx="3962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      Commons          Conference Rooms      </a:t>
            </a:r>
            <a:r>
              <a:rPr lang="en-US" sz="1000" dirty="0" smtClean="0"/>
              <a:t>Offices</a:t>
            </a:r>
            <a:r>
              <a:rPr lang="en-US" sz="1100" dirty="0" smtClean="0"/>
              <a:t> </a:t>
            </a:r>
            <a:endParaRPr lang="en-US" sz="1100" dirty="0"/>
          </a:p>
        </p:txBody>
      </p:sp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135818334"/>
              </p:ext>
            </p:extLst>
          </p:nvPr>
        </p:nvGraphicFramePr>
        <p:xfrm>
          <a:off x="2286000" y="1143000"/>
          <a:ext cx="4038600" cy="417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971800" y="1371600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% recycling in trash before </a:t>
            </a:r>
          </a:p>
          <a:p>
            <a:r>
              <a:rPr lang="en-US" sz="1100" dirty="0" smtClean="0"/>
              <a:t>% recycling in trash after </a:t>
            </a:r>
            <a:endParaRPr lang="en-US" sz="1100" dirty="0"/>
          </a:p>
        </p:txBody>
      </p:sp>
      <p:sp>
        <p:nvSpPr>
          <p:cNvPr id="13" name="Rectangle 12"/>
          <p:cNvSpPr/>
          <p:nvPr/>
        </p:nvSpPr>
        <p:spPr>
          <a:xfrm>
            <a:off x="2911929" y="1485900"/>
            <a:ext cx="76200" cy="762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911929" y="1621560"/>
            <a:ext cx="76200" cy="76200"/>
          </a:xfrm>
          <a:prstGeom prst="rect">
            <a:avLst/>
          </a:prstGeom>
          <a:solidFill>
            <a:srgbClr val="990033"/>
          </a:solidFill>
          <a:ln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133600" y="494438"/>
            <a:ext cx="541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The New Recycling Program is Making A Difference!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622606"/>
            <a:ext cx="9144000" cy="87373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6600" y="457200"/>
            <a:ext cx="685800" cy="381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84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A163DF7-8FD7-498B-96D9-0D2AA2C0C113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7E43C117-097D-4D34-A319-EED56560F7DB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D7E3B4FF-8A48-4BEC-9DB3-05C13A291F80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602</TotalTime>
  <Words>274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Century Gothic</vt:lpstr>
      <vt:lpstr>Elephant</vt:lpstr>
      <vt:lpstr>Wingdings</vt:lpstr>
      <vt:lpstr>Wingdings 3</vt:lpstr>
      <vt:lpstr>Wisp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alison cole</dc:creator>
  <cp:lastModifiedBy>Tong, Dolly</cp:lastModifiedBy>
  <cp:revision>36</cp:revision>
  <dcterms:created xsi:type="dcterms:W3CDTF">2014-10-15T13:51:53Z</dcterms:created>
  <dcterms:modified xsi:type="dcterms:W3CDTF">2016-06-16T01:25:18Z</dcterms:modified>
</cp:coreProperties>
</file>